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nva Sans" panose="020B0604020202020204" charset="0"/>
      <p:regular r:id="rId14"/>
    </p:embeddedFont>
    <p:embeddedFont>
      <p:font typeface="Canva Sans Bold" panose="020B0604020202020204" charset="0"/>
      <p:regular r:id="rId15"/>
    </p:embeddedFont>
    <p:embeddedFont>
      <p:font typeface="Lexend Deca" panose="020B0604020202020204" charset="0"/>
      <p:regular r:id="rId16"/>
    </p:embeddedFont>
    <p:embeddedFont>
      <p:font typeface="Rustic Print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18.svg"/><Relationship Id="rId26" Type="http://schemas.openxmlformats.org/officeDocument/2006/relationships/image" Target="../media/image43.svg"/><Relationship Id="rId3" Type="http://schemas.openxmlformats.org/officeDocument/2006/relationships/image" Target="../media/image15.png"/><Relationship Id="rId21" Type="http://schemas.openxmlformats.org/officeDocument/2006/relationships/image" Target="../media/image13.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17.png"/><Relationship Id="rId25" Type="http://schemas.openxmlformats.org/officeDocument/2006/relationships/image" Target="../media/image42.png"/><Relationship Id="rId2" Type="http://schemas.openxmlformats.org/officeDocument/2006/relationships/image" Target="../media/image23.jpeg"/><Relationship Id="rId16" Type="http://schemas.openxmlformats.org/officeDocument/2006/relationships/image" Target="../media/image37.svg"/><Relationship Id="rId20" Type="http://schemas.openxmlformats.org/officeDocument/2006/relationships/image" Target="../media/image39.sv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24" Type="http://schemas.openxmlformats.org/officeDocument/2006/relationships/image" Target="../media/image41.sv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0.png"/><Relationship Id="rId28" Type="http://schemas.openxmlformats.org/officeDocument/2006/relationships/image" Target="../media/image45.svg"/><Relationship Id="rId10" Type="http://schemas.openxmlformats.org/officeDocument/2006/relationships/image" Target="../media/image31.svg"/><Relationship Id="rId19" Type="http://schemas.openxmlformats.org/officeDocument/2006/relationships/image" Target="../media/image38.png"/><Relationship Id="rId4" Type="http://schemas.openxmlformats.org/officeDocument/2006/relationships/image" Target="../media/image16.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14.svg"/><Relationship Id="rId27"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8897BB-0286-6318-B1FD-1BFD76A2A1F8}"/>
              </a:ext>
            </a:extLst>
          </p:cNvPr>
          <p:cNvSpPr txBox="1"/>
          <p:nvPr/>
        </p:nvSpPr>
        <p:spPr>
          <a:xfrm>
            <a:off x="5715000" y="2705100"/>
            <a:ext cx="4648200" cy="646331"/>
          </a:xfrm>
          <a:prstGeom prst="rect">
            <a:avLst/>
          </a:prstGeom>
          <a:noFill/>
        </p:spPr>
        <p:txBody>
          <a:bodyPr wrap="square" rtlCol="0">
            <a:spAutoFit/>
          </a:bodyPr>
          <a:lstStyle/>
          <a:p>
            <a:r>
              <a:rPr lang="en-US" sz="3600" b="1" dirty="0"/>
              <a:t>Welcome</a:t>
            </a:r>
            <a:endParaRPr lang="en-IN" sz="3600" b="1" dirty="0"/>
          </a:p>
        </p:txBody>
      </p:sp>
      <p:sp>
        <p:nvSpPr>
          <p:cNvPr id="7" name="TextBox 6">
            <a:extLst>
              <a:ext uri="{FF2B5EF4-FFF2-40B4-BE49-F238E27FC236}">
                <a16:creationId xmlns:a16="http://schemas.microsoft.com/office/drawing/2014/main" id="{795EDDCC-E75B-F18B-1C7F-9ABD60927602}"/>
              </a:ext>
            </a:extLst>
          </p:cNvPr>
          <p:cNvSpPr txBox="1"/>
          <p:nvPr/>
        </p:nvSpPr>
        <p:spPr>
          <a:xfrm>
            <a:off x="2438400" y="5143500"/>
            <a:ext cx="12344400" cy="2554545"/>
          </a:xfrm>
          <a:prstGeom prst="rect">
            <a:avLst/>
          </a:prstGeom>
          <a:noFill/>
        </p:spPr>
        <p:txBody>
          <a:bodyPr wrap="square" rtlCol="0">
            <a:spAutoFit/>
          </a:bodyPr>
          <a:lstStyle/>
          <a:p>
            <a:pPr algn="l"/>
            <a:r>
              <a:rPr lang="en-US" sz="4000" b="1" i="0" dirty="0">
                <a:solidFill>
                  <a:srgbClr val="1F2328"/>
                </a:solidFill>
                <a:effectLst/>
                <a:latin typeface="-apple-system"/>
              </a:rPr>
              <a:t>About</a:t>
            </a:r>
          </a:p>
          <a:p>
            <a:pPr algn="l"/>
            <a:r>
              <a:rPr lang="en-US" sz="4000" b="0" i="0" dirty="0">
                <a:solidFill>
                  <a:srgbClr val="1F2328"/>
                </a:solidFill>
                <a:effectLst/>
                <a:latin typeface="-apple-system"/>
              </a:rPr>
              <a:t>Developing a Python-based Customer Churn Prediction Model with Streamlit and Docker Desktop !</a:t>
            </a:r>
          </a:p>
          <a:p>
            <a:endParaRPr lang="en-IN"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1781994" y="-47625"/>
            <a:ext cx="8435223" cy="1571627"/>
          </a:xfrm>
          <a:prstGeom prst="rect">
            <a:avLst/>
          </a:prstGeom>
        </p:spPr>
        <p:txBody>
          <a:bodyPr lIns="0" tIns="0" rIns="0" bIns="0" rtlCol="0" anchor="t">
            <a:spAutoFit/>
          </a:bodyPr>
          <a:lstStyle/>
          <a:p>
            <a:pPr marL="0" lvl="0" indent="0" algn="ctr">
              <a:lnSpc>
                <a:spcPts val="9600"/>
              </a:lnSpc>
            </a:pPr>
            <a:r>
              <a:rPr lang="en-US" sz="10000" spc="-600">
                <a:solidFill>
                  <a:srgbClr val="0B4E7C"/>
                </a:solidFill>
                <a:latin typeface="Rustic Printed"/>
              </a:rPr>
              <a:t>RESULT:</a:t>
            </a:r>
          </a:p>
        </p:txBody>
      </p:sp>
      <p:sp>
        <p:nvSpPr>
          <p:cNvPr id="4" name="TextBox 4"/>
          <p:cNvSpPr txBox="1"/>
          <p:nvPr/>
        </p:nvSpPr>
        <p:spPr>
          <a:xfrm>
            <a:off x="1028700" y="1476377"/>
            <a:ext cx="9870630" cy="8183653"/>
          </a:xfrm>
          <a:prstGeom prst="rect">
            <a:avLst/>
          </a:prstGeom>
        </p:spPr>
        <p:txBody>
          <a:bodyPr lIns="0" tIns="0" rIns="0" bIns="0" rtlCol="0" anchor="t">
            <a:spAutoFit/>
          </a:bodyPr>
          <a:lstStyle/>
          <a:p>
            <a:pPr>
              <a:lnSpc>
                <a:spcPts val="3117"/>
              </a:lnSpc>
              <a:spcBef>
                <a:spcPct val="0"/>
              </a:spcBef>
            </a:pPr>
            <a:r>
              <a:rPr lang="en-US" sz="2226" spc="-133">
                <a:solidFill>
                  <a:srgbClr val="0B4E7C"/>
                </a:solidFill>
                <a:latin typeface="Canva Sans Bold"/>
              </a:rPr>
              <a:t>DEVELOPMENT OF CHURN PREDICTION MODEL:</a:t>
            </a:r>
          </a:p>
          <a:p>
            <a:pPr marL="462268" lvl="1" indent="-231134">
              <a:lnSpc>
                <a:spcPts val="2997"/>
              </a:lnSpc>
              <a:buFont typeface="Arial"/>
              <a:buChar char="•"/>
            </a:pPr>
            <a:r>
              <a:rPr lang="en-US" sz="2141" spc="-128">
                <a:solidFill>
                  <a:srgbClr val="0B4E7C"/>
                </a:solidFill>
                <a:latin typeface="Canva Sans"/>
              </a:rPr>
              <a:t> SUCCESSFULLY COLLECTED AND PREPROCESSED THE TELECOMMUNICATIONS DATASET.</a:t>
            </a:r>
          </a:p>
          <a:p>
            <a:pPr marL="462268" lvl="1" indent="-231134">
              <a:lnSpc>
                <a:spcPts val="2997"/>
              </a:lnSpc>
              <a:buFont typeface="Arial"/>
              <a:buChar char="•"/>
            </a:pPr>
            <a:r>
              <a:rPr lang="en-US" sz="2141" spc="-128">
                <a:solidFill>
                  <a:srgbClr val="0B4E7C"/>
                </a:solidFill>
                <a:latin typeface="Canva Sans"/>
              </a:rPr>
              <a:t> TRAINED A LOGISTIC REGRESSION MODEL USING SCIKIT-LEARN, ACHIEVING SATISFACTORY PERFORMANCE METRICS.</a:t>
            </a:r>
          </a:p>
          <a:p>
            <a:pPr>
              <a:lnSpc>
                <a:spcPts val="2997"/>
              </a:lnSpc>
              <a:spcBef>
                <a:spcPct val="0"/>
              </a:spcBef>
            </a:pPr>
            <a:r>
              <a:rPr lang="en-US" sz="2141" spc="-128">
                <a:solidFill>
                  <a:srgbClr val="0B4E7C"/>
                </a:solidFill>
                <a:latin typeface="Canva Sans Bold"/>
              </a:rPr>
              <a:t>STREAMLIT WEB APPLICATION:</a:t>
            </a:r>
          </a:p>
          <a:p>
            <a:pPr marL="462268" lvl="1" indent="-231134">
              <a:lnSpc>
                <a:spcPts val="2997"/>
              </a:lnSpc>
              <a:buFont typeface="Arial"/>
              <a:buChar char="•"/>
            </a:pPr>
            <a:r>
              <a:rPr lang="en-US" sz="2141" spc="-128">
                <a:solidFill>
                  <a:srgbClr val="0B4E7C"/>
                </a:solidFill>
                <a:latin typeface="Canva Sans"/>
              </a:rPr>
              <a:t> DEVELOPED AN INTERACTIVE WEB APPLICATION USING STREAMLIT FOR EASY INTERACTION WITH THE CHURN PREDICTION MODEL.</a:t>
            </a:r>
          </a:p>
          <a:p>
            <a:pPr marL="462268" lvl="1" indent="-231134">
              <a:lnSpc>
                <a:spcPts val="2997"/>
              </a:lnSpc>
              <a:buFont typeface="Arial"/>
              <a:buChar char="•"/>
            </a:pPr>
            <a:r>
              <a:rPr lang="en-US" sz="2141" spc="-128">
                <a:solidFill>
                  <a:srgbClr val="0B4E7C"/>
                </a:solidFill>
                <a:latin typeface="Canva Sans"/>
              </a:rPr>
              <a:t> DESIGNED A USER-FRIENDLY INTERFACE ALLOWING USERS TO INPUT CUSTOMER DATA AND OBTAIN CHURN PREDICTIONS.</a:t>
            </a:r>
          </a:p>
          <a:p>
            <a:pPr>
              <a:lnSpc>
                <a:spcPts val="2997"/>
              </a:lnSpc>
              <a:spcBef>
                <a:spcPct val="0"/>
              </a:spcBef>
            </a:pPr>
            <a:r>
              <a:rPr lang="en-US" sz="2141" spc="-128">
                <a:solidFill>
                  <a:srgbClr val="0B4E7C"/>
                </a:solidFill>
                <a:latin typeface="Canva Sans Bold"/>
              </a:rPr>
              <a:t>DOCKERIZATION:</a:t>
            </a:r>
          </a:p>
          <a:p>
            <a:pPr marL="462268" lvl="1" indent="-231134">
              <a:lnSpc>
                <a:spcPts val="2997"/>
              </a:lnSpc>
              <a:buFont typeface="Arial"/>
              <a:buChar char="•"/>
            </a:pPr>
            <a:r>
              <a:rPr lang="en-US" sz="2141" spc="-128">
                <a:solidFill>
                  <a:srgbClr val="0B4E7C"/>
                </a:solidFill>
                <a:latin typeface="Canva Sans"/>
              </a:rPr>
              <a:t> CREATED A DOCKERFILE SPECIFYING THE ENVIRONMENT AND DEPENDENCIES REQUIRED TO RUN THE APPLICATION.</a:t>
            </a:r>
          </a:p>
          <a:p>
            <a:pPr marL="462268" lvl="1" indent="-231134">
              <a:lnSpc>
                <a:spcPts val="2997"/>
              </a:lnSpc>
              <a:buFont typeface="Arial"/>
              <a:buChar char="•"/>
            </a:pPr>
            <a:r>
              <a:rPr lang="en-US" sz="2141" spc="-128">
                <a:solidFill>
                  <a:srgbClr val="0B4E7C"/>
                </a:solidFill>
                <a:latin typeface="Canva Sans"/>
              </a:rPr>
              <a:t>CONTAINERIZED THE STREAMLIT APPLICATION AND THE TRAINED CHURN PREDICTION MODEL WITHIN A DOCKER CONTAINER.</a:t>
            </a:r>
          </a:p>
          <a:p>
            <a:pPr>
              <a:lnSpc>
                <a:spcPts val="2997"/>
              </a:lnSpc>
              <a:spcBef>
                <a:spcPct val="0"/>
              </a:spcBef>
            </a:pPr>
            <a:r>
              <a:rPr lang="en-US" sz="2141" spc="-128">
                <a:solidFill>
                  <a:srgbClr val="0B4E7C"/>
                </a:solidFill>
                <a:latin typeface="Canva Sans Bold"/>
              </a:rPr>
              <a:t>DEPLOYMENT:</a:t>
            </a:r>
          </a:p>
          <a:p>
            <a:pPr marL="462268" lvl="1" indent="-231134">
              <a:lnSpc>
                <a:spcPts val="2997"/>
              </a:lnSpc>
              <a:buFont typeface="Arial"/>
              <a:buChar char="•"/>
            </a:pPr>
            <a:r>
              <a:rPr lang="en-US" sz="2141" spc="-128">
                <a:solidFill>
                  <a:srgbClr val="0B4E7C"/>
                </a:solidFill>
                <a:latin typeface="Canva Sans"/>
              </a:rPr>
              <a:t> DEPLOYED THE DOCKER CONTAINER TO A CLOUD PLATFORM FOR PRODUCTION USE.</a:t>
            </a:r>
          </a:p>
          <a:p>
            <a:pPr marL="462268" lvl="1" indent="-231134">
              <a:lnSpc>
                <a:spcPts val="2997"/>
              </a:lnSpc>
              <a:buFont typeface="Arial"/>
              <a:buChar char="•"/>
            </a:pPr>
            <a:r>
              <a:rPr lang="en-US" sz="2141" spc="-128">
                <a:solidFill>
                  <a:srgbClr val="0B4E7C"/>
                </a:solidFill>
                <a:latin typeface="Canva Sans"/>
              </a:rPr>
              <a:t> IMPLEMENTED SECURITY MEASURES TO PROTECT SENSITIVE CUSTOMER DATA AND SECURE APPLICATION ENDPOINTS.</a:t>
            </a:r>
          </a:p>
          <a:p>
            <a:pPr algn="just">
              <a:lnSpc>
                <a:spcPts val="2997"/>
              </a:lnSpc>
            </a:pPr>
            <a:r>
              <a:rPr lang="en-US" sz="2141" spc="-128">
                <a:solidFill>
                  <a:srgbClr val="0B4E7C"/>
                </a:solidFill>
                <a:latin typeface="Canva Sans"/>
              </a:rPr>
              <a:t>RECEIVED POSITIVE FEEDBACK FROM STAKEHOLDERS REGARDING THE USER-FRIENDLY INTERFACE AND PREDICTIVE ACCURACY OF THE 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504616" y="219074"/>
            <a:ext cx="8435223" cy="1571627"/>
          </a:xfrm>
          <a:prstGeom prst="rect">
            <a:avLst/>
          </a:prstGeom>
        </p:spPr>
        <p:txBody>
          <a:bodyPr lIns="0" tIns="0" rIns="0" bIns="0" rtlCol="0" anchor="t">
            <a:spAutoFit/>
          </a:bodyPr>
          <a:lstStyle/>
          <a:p>
            <a:pPr marL="0" lvl="0" indent="0" algn="ctr">
              <a:lnSpc>
                <a:spcPts val="9600"/>
              </a:lnSpc>
            </a:pPr>
            <a:r>
              <a:rPr lang="en-US" sz="10000" spc="-600">
                <a:solidFill>
                  <a:srgbClr val="0B4E7C"/>
                </a:solidFill>
                <a:latin typeface="Rustic Printed"/>
              </a:rPr>
              <a:t>CONCLUSION:</a:t>
            </a:r>
          </a:p>
        </p:txBody>
      </p:sp>
      <p:sp>
        <p:nvSpPr>
          <p:cNvPr id="4" name="TextBox 4"/>
          <p:cNvSpPr txBox="1"/>
          <p:nvPr/>
        </p:nvSpPr>
        <p:spPr>
          <a:xfrm>
            <a:off x="1571407" y="2282501"/>
            <a:ext cx="9361714" cy="3714597"/>
          </a:xfrm>
          <a:prstGeom prst="rect">
            <a:avLst/>
          </a:prstGeom>
        </p:spPr>
        <p:txBody>
          <a:bodyPr lIns="0" tIns="0" rIns="0" bIns="0" rtlCol="0" anchor="t">
            <a:spAutoFit/>
          </a:bodyPr>
          <a:lstStyle/>
          <a:p>
            <a:pPr>
              <a:lnSpc>
                <a:spcPts val="4208"/>
              </a:lnSpc>
              <a:spcBef>
                <a:spcPct val="0"/>
              </a:spcBef>
            </a:pPr>
            <a:r>
              <a:rPr lang="en-US" sz="3006" spc="-180">
                <a:solidFill>
                  <a:srgbClr val="0B4E7C"/>
                </a:solidFill>
                <a:latin typeface="Lexend Deca"/>
              </a:rPr>
              <a:t>ARTIFICIAL INTELLIGENCE TOOLS FOR CHURN PREDICTION AND CUSTOMER SEGMENTATION OFFER VALUABLE INSIGHTS FOR BUSINESSES. BY LEVERAGING UNSUPERVISED LEARNING ALGORITHMS, THESE TOOLS PROVIDE ACTIONABLE INFORMATION TO REDUCE CUSTOMER ATTRITION AND IMPROVE MARKETING STRATEGIES.</a:t>
            </a:r>
          </a:p>
        </p:txBody>
      </p:sp>
      <p:sp>
        <p:nvSpPr>
          <p:cNvPr id="5" name="Freeform 5"/>
          <p:cNvSpPr/>
          <p:nvPr/>
        </p:nvSpPr>
        <p:spPr>
          <a:xfrm>
            <a:off x="12426834" y="863289"/>
            <a:ext cx="5861166" cy="5839853"/>
          </a:xfrm>
          <a:custGeom>
            <a:avLst/>
            <a:gdLst/>
            <a:ahLst/>
            <a:cxnLst/>
            <a:rect l="l" t="t" r="r" b="b"/>
            <a:pathLst>
              <a:path w="5861166" h="5839853">
                <a:moveTo>
                  <a:pt x="0" y="0"/>
                </a:moveTo>
                <a:lnTo>
                  <a:pt x="5861166" y="0"/>
                </a:lnTo>
                <a:lnTo>
                  <a:pt x="5861166" y="5839853"/>
                </a:lnTo>
                <a:lnTo>
                  <a:pt x="0" y="583985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1763162" y="-789039"/>
            <a:ext cx="2875332" cy="3635478"/>
          </a:xfrm>
          <a:custGeom>
            <a:avLst/>
            <a:gdLst/>
            <a:ahLst/>
            <a:cxnLst/>
            <a:rect l="l" t="t" r="r" b="b"/>
            <a:pathLst>
              <a:path w="2875332" h="3635478">
                <a:moveTo>
                  <a:pt x="0" y="0"/>
                </a:moveTo>
                <a:lnTo>
                  <a:pt x="2875333" y="0"/>
                </a:lnTo>
                <a:lnTo>
                  <a:pt x="2875333" y="3635478"/>
                </a:lnTo>
                <a:lnTo>
                  <a:pt x="0" y="3635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1044801" y="9258300"/>
            <a:ext cx="5315394" cy="1913542"/>
          </a:xfrm>
          <a:custGeom>
            <a:avLst/>
            <a:gdLst/>
            <a:ahLst/>
            <a:cxnLst/>
            <a:rect l="l" t="t" r="r" b="b"/>
            <a:pathLst>
              <a:path w="5315394" h="1913542">
                <a:moveTo>
                  <a:pt x="0" y="0"/>
                </a:moveTo>
                <a:lnTo>
                  <a:pt x="5315394" y="0"/>
                </a:lnTo>
                <a:lnTo>
                  <a:pt x="5315394" y="1913542"/>
                </a:lnTo>
                <a:lnTo>
                  <a:pt x="0" y="191354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5157161" y="1818354"/>
            <a:ext cx="7973677" cy="6764592"/>
          </a:xfrm>
          <a:prstGeom prst="rect">
            <a:avLst/>
          </a:prstGeom>
        </p:spPr>
        <p:txBody>
          <a:bodyPr lIns="0" tIns="0" rIns="0" bIns="0" rtlCol="0" anchor="t">
            <a:spAutoFit/>
          </a:bodyPr>
          <a:lstStyle/>
          <a:p>
            <a:pPr marL="0" lvl="0" indent="0" algn="ctr">
              <a:lnSpc>
                <a:spcPts val="15866"/>
              </a:lnSpc>
            </a:pPr>
            <a:r>
              <a:rPr lang="en-US" sz="18888" spc="-1133">
                <a:solidFill>
                  <a:srgbClr val="0B4E7C"/>
                </a:solidFill>
                <a:latin typeface="Rustic Printed"/>
              </a:rPr>
              <a:t>THANK YOU VERY MUCH!</a:t>
            </a:r>
          </a:p>
        </p:txBody>
      </p:sp>
      <p:sp>
        <p:nvSpPr>
          <p:cNvPr id="6" name="Freeform 6"/>
          <p:cNvSpPr/>
          <p:nvPr/>
        </p:nvSpPr>
        <p:spPr>
          <a:xfrm rot="2830164">
            <a:off x="5322070" y="8801780"/>
            <a:ext cx="3550978" cy="3705954"/>
          </a:xfrm>
          <a:custGeom>
            <a:avLst/>
            <a:gdLst/>
            <a:ahLst/>
            <a:cxnLst/>
            <a:rect l="l" t="t" r="r" b="b"/>
            <a:pathLst>
              <a:path w="3550978" h="3705954">
                <a:moveTo>
                  <a:pt x="0" y="0"/>
                </a:moveTo>
                <a:lnTo>
                  <a:pt x="3550978" y="0"/>
                </a:lnTo>
                <a:lnTo>
                  <a:pt x="3550978" y="3705955"/>
                </a:lnTo>
                <a:lnTo>
                  <a:pt x="0" y="3705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950933">
            <a:off x="-2582731" y="3638336"/>
            <a:ext cx="4236628" cy="4828066"/>
          </a:xfrm>
          <a:custGeom>
            <a:avLst/>
            <a:gdLst/>
            <a:ahLst/>
            <a:cxnLst/>
            <a:rect l="l" t="t" r="r" b="b"/>
            <a:pathLst>
              <a:path w="4236628" h="4828066">
                <a:moveTo>
                  <a:pt x="0" y="0"/>
                </a:moveTo>
                <a:lnTo>
                  <a:pt x="4236628" y="0"/>
                </a:lnTo>
                <a:lnTo>
                  <a:pt x="4236628" y="4828066"/>
                </a:lnTo>
                <a:lnTo>
                  <a:pt x="0" y="482806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8" name="Freeform 8"/>
          <p:cNvSpPr/>
          <p:nvPr/>
        </p:nvSpPr>
        <p:spPr>
          <a:xfrm>
            <a:off x="15584336" y="-1920382"/>
            <a:ext cx="4623736" cy="3907057"/>
          </a:xfrm>
          <a:custGeom>
            <a:avLst/>
            <a:gdLst/>
            <a:ahLst/>
            <a:cxnLst/>
            <a:rect l="l" t="t" r="r" b="b"/>
            <a:pathLst>
              <a:path w="4623736" h="3907057">
                <a:moveTo>
                  <a:pt x="0" y="0"/>
                </a:moveTo>
                <a:lnTo>
                  <a:pt x="4623735" y="0"/>
                </a:lnTo>
                <a:lnTo>
                  <a:pt x="4623735" y="3907057"/>
                </a:lnTo>
                <a:lnTo>
                  <a:pt x="0" y="3907057"/>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9" name="Freeform 9"/>
          <p:cNvSpPr/>
          <p:nvPr/>
        </p:nvSpPr>
        <p:spPr>
          <a:xfrm rot="-366315">
            <a:off x="16272866" y="2044607"/>
            <a:ext cx="3659690" cy="4299195"/>
          </a:xfrm>
          <a:custGeom>
            <a:avLst/>
            <a:gdLst/>
            <a:ahLst/>
            <a:cxnLst/>
            <a:rect l="l" t="t" r="r" b="b"/>
            <a:pathLst>
              <a:path w="3659690" h="4299195">
                <a:moveTo>
                  <a:pt x="0" y="0"/>
                </a:moveTo>
                <a:lnTo>
                  <a:pt x="3659690" y="0"/>
                </a:lnTo>
                <a:lnTo>
                  <a:pt x="3659690" y="4299195"/>
                </a:lnTo>
                <a:lnTo>
                  <a:pt x="0" y="429919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Freeform 10"/>
          <p:cNvSpPr/>
          <p:nvPr/>
        </p:nvSpPr>
        <p:spPr>
          <a:xfrm>
            <a:off x="4624977" y="-3611469"/>
            <a:ext cx="4567505" cy="4720935"/>
          </a:xfrm>
          <a:custGeom>
            <a:avLst/>
            <a:gdLst/>
            <a:ahLst/>
            <a:cxnLst/>
            <a:rect l="l" t="t" r="r" b="b"/>
            <a:pathLst>
              <a:path w="4567505" h="4720935">
                <a:moveTo>
                  <a:pt x="0" y="0"/>
                </a:moveTo>
                <a:lnTo>
                  <a:pt x="4567505" y="0"/>
                </a:lnTo>
                <a:lnTo>
                  <a:pt x="4567505" y="4720935"/>
                </a:lnTo>
                <a:lnTo>
                  <a:pt x="0" y="4720935"/>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1" name="Freeform 11"/>
          <p:cNvSpPr/>
          <p:nvPr/>
        </p:nvSpPr>
        <p:spPr>
          <a:xfrm>
            <a:off x="9924524" y="8931997"/>
            <a:ext cx="5331561" cy="3445521"/>
          </a:xfrm>
          <a:custGeom>
            <a:avLst/>
            <a:gdLst/>
            <a:ahLst/>
            <a:cxnLst/>
            <a:rect l="l" t="t" r="r" b="b"/>
            <a:pathLst>
              <a:path w="5331561" h="3445521">
                <a:moveTo>
                  <a:pt x="0" y="0"/>
                </a:moveTo>
                <a:lnTo>
                  <a:pt x="5331562" y="0"/>
                </a:lnTo>
                <a:lnTo>
                  <a:pt x="5331562" y="3445521"/>
                </a:lnTo>
                <a:lnTo>
                  <a:pt x="0" y="3445521"/>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2" name="Freeform 12"/>
          <p:cNvSpPr/>
          <p:nvPr/>
        </p:nvSpPr>
        <p:spPr>
          <a:xfrm>
            <a:off x="15513261" y="7125624"/>
            <a:ext cx="3869837" cy="4265352"/>
          </a:xfrm>
          <a:custGeom>
            <a:avLst/>
            <a:gdLst/>
            <a:ahLst/>
            <a:cxnLst/>
            <a:rect l="l" t="t" r="r" b="b"/>
            <a:pathLst>
              <a:path w="3869837" h="4265352">
                <a:moveTo>
                  <a:pt x="0" y="0"/>
                </a:moveTo>
                <a:lnTo>
                  <a:pt x="3869837" y="0"/>
                </a:lnTo>
                <a:lnTo>
                  <a:pt x="3869837" y="4265352"/>
                </a:lnTo>
                <a:lnTo>
                  <a:pt x="0" y="426535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3" name="Freeform 13"/>
          <p:cNvSpPr/>
          <p:nvPr/>
        </p:nvSpPr>
        <p:spPr>
          <a:xfrm rot="-10800000">
            <a:off x="9144000" y="-1365351"/>
            <a:ext cx="6660247" cy="2730701"/>
          </a:xfrm>
          <a:custGeom>
            <a:avLst/>
            <a:gdLst/>
            <a:ahLst/>
            <a:cxnLst/>
            <a:rect l="l" t="t" r="r" b="b"/>
            <a:pathLst>
              <a:path w="6660247" h="2730701">
                <a:moveTo>
                  <a:pt x="0" y="0"/>
                </a:moveTo>
                <a:lnTo>
                  <a:pt x="6660247" y="0"/>
                </a:lnTo>
                <a:lnTo>
                  <a:pt x="6660247" y="2730702"/>
                </a:lnTo>
                <a:lnTo>
                  <a:pt x="0" y="2730702"/>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4" name="Freeform 14"/>
          <p:cNvSpPr/>
          <p:nvPr/>
        </p:nvSpPr>
        <p:spPr>
          <a:xfrm rot="-2611628">
            <a:off x="1608356" y="-1969747"/>
            <a:ext cx="4007991" cy="3041063"/>
          </a:xfrm>
          <a:custGeom>
            <a:avLst/>
            <a:gdLst/>
            <a:ahLst/>
            <a:cxnLst/>
            <a:rect l="l" t="t" r="r" b="b"/>
            <a:pathLst>
              <a:path w="4007991" h="3041063">
                <a:moveTo>
                  <a:pt x="0" y="0"/>
                </a:moveTo>
                <a:lnTo>
                  <a:pt x="4007991" y="0"/>
                </a:lnTo>
                <a:lnTo>
                  <a:pt x="4007991" y="3041063"/>
                </a:lnTo>
                <a:lnTo>
                  <a:pt x="0" y="3041063"/>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5" name="Freeform 15"/>
          <p:cNvSpPr/>
          <p:nvPr/>
        </p:nvSpPr>
        <p:spPr>
          <a:xfrm rot="3439542">
            <a:off x="12477745" y="2571123"/>
            <a:ext cx="2770524" cy="1664799"/>
          </a:xfrm>
          <a:custGeom>
            <a:avLst/>
            <a:gdLst/>
            <a:ahLst/>
            <a:cxnLst/>
            <a:rect l="l" t="t" r="r" b="b"/>
            <a:pathLst>
              <a:path w="2770524" h="1664799">
                <a:moveTo>
                  <a:pt x="0" y="0"/>
                </a:moveTo>
                <a:lnTo>
                  <a:pt x="2770524" y="0"/>
                </a:lnTo>
                <a:lnTo>
                  <a:pt x="2770524" y="1664800"/>
                </a:lnTo>
                <a:lnTo>
                  <a:pt x="0" y="1664800"/>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6" name="Freeform 16"/>
          <p:cNvSpPr/>
          <p:nvPr/>
        </p:nvSpPr>
        <p:spPr>
          <a:xfrm rot="-7235282">
            <a:off x="3033323" y="6293225"/>
            <a:ext cx="2770524" cy="1664799"/>
          </a:xfrm>
          <a:custGeom>
            <a:avLst/>
            <a:gdLst/>
            <a:ahLst/>
            <a:cxnLst/>
            <a:rect l="l" t="t" r="r" b="b"/>
            <a:pathLst>
              <a:path w="2770524" h="1664799">
                <a:moveTo>
                  <a:pt x="0" y="0"/>
                </a:moveTo>
                <a:lnTo>
                  <a:pt x="2770524" y="0"/>
                </a:lnTo>
                <a:lnTo>
                  <a:pt x="2770524" y="1664799"/>
                </a:lnTo>
                <a:lnTo>
                  <a:pt x="0" y="166479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17" name="Freeform 17"/>
          <p:cNvSpPr/>
          <p:nvPr/>
        </p:nvSpPr>
        <p:spPr>
          <a:xfrm flipH="1">
            <a:off x="4270593" y="2757734"/>
            <a:ext cx="1198548" cy="1291578"/>
          </a:xfrm>
          <a:custGeom>
            <a:avLst/>
            <a:gdLst/>
            <a:ahLst/>
            <a:cxnLst/>
            <a:rect l="l" t="t" r="r" b="b"/>
            <a:pathLst>
              <a:path w="1198548" h="1291578">
                <a:moveTo>
                  <a:pt x="1198548" y="0"/>
                </a:moveTo>
                <a:lnTo>
                  <a:pt x="0" y="0"/>
                </a:lnTo>
                <a:lnTo>
                  <a:pt x="0" y="1291578"/>
                </a:lnTo>
                <a:lnTo>
                  <a:pt x="1198548" y="1291578"/>
                </a:lnTo>
                <a:lnTo>
                  <a:pt x="1198548"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8" name="Freeform 18"/>
          <p:cNvSpPr/>
          <p:nvPr/>
        </p:nvSpPr>
        <p:spPr>
          <a:xfrm>
            <a:off x="12722864" y="6511304"/>
            <a:ext cx="1140143" cy="1228640"/>
          </a:xfrm>
          <a:custGeom>
            <a:avLst/>
            <a:gdLst/>
            <a:ahLst/>
            <a:cxnLst/>
            <a:rect l="l" t="t" r="r" b="b"/>
            <a:pathLst>
              <a:path w="1140143" h="1228640">
                <a:moveTo>
                  <a:pt x="0" y="0"/>
                </a:moveTo>
                <a:lnTo>
                  <a:pt x="1140143" y="0"/>
                </a:lnTo>
                <a:lnTo>
                  <a:pt x="1140143" y="1228640"/>
                </a:lnTo>
                <a:lnTo>
                  <a:pt x="0" y="1228640"/>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1540301" y="525737"/>
            <a:ext cx="8435223" cy="4010027"/>
          </a:xfrm>
          <a:prstGeom prst="rect">
            <a:avLst/>
          </a:prstGeom>
        </p:spPr>
        <p:txBody>
          <a:bodyPr lIns="0" tIns="0" rIns="0" bIns="0" rtlCol="0" anchor="t">
            <a:spAutoFit/>
          </a:bodyPr>
          <a:lstStyle/>
          <a:p>
            <a:pPr marL="0" lvl="0" indent="0">
              <a:lnSpc>
                <a:spcPts val="9600"/>
              </a:lnSpc>
            </a:pPr>
            <a:r>
              <a:rPr lang="en-US" sz="10000" spc="-600">
                <a:solidFill>
                  <a:srgbClr val="0B4E7C"/>
                </a:solidFill>
                <a:latin typeface="Rustic Printed"/>
              </a:rPr>
              <a:t>INTRODUCTION: OVERALL PROJECT OBJECTIVE</a:t>
            </a:r>
          </a:p>
        </p:txBody>
      </p:sp>
      <p:sp>
        <p:nvSpPr>
          <p:cNvPr id="4" name="Freeform 4"/>
          <p:cNvSpPr/>
          <p:nvPr/>
        </p:nvSpPr>
        <p:spPr>
          <a:xfrm>
            <a:off x="11516167" y="1028700"/>
            <a:ext cx="6273391" cy="5862769"/>
          </a:xfrm>
          <a:custGeom>
            <a:avLst/>
            <a:gdLst/>
            <a:ahLst/>
            <a:cxnLst/>
            <a:rect l="l" t="t" r="r" b="b"/>
            <a:pathLst>
              <a:path w="6273391" h="5862769">
                <a:moveTo>
                  <a:pt x="0" y="0"/>
                </a:moveTo>
                <a:lnTo>
                  <a:pt x="6273391" y="0"/>
                </a:lnTo>
                <a:lnTo>
                  <a:pt x="6273391" y="5862769"/>
                </a:lnTo>
                <a:lnTo>
                  <a:pt x="0" y="5862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84400" y="5667375"/>
            <a:ext cx="10947024" cy="3362452"/>
          </a:xfrm>
          <a:prstGeom prst="rect">
            <a:avLst/>
          </a:prstGeom>
        </p:spPr>
        <p:txBody>
          <a:bodyPr lIns="0" tIns="0" rIns="0" bIns="0" rtlCol="0" anchor="t">
            <a:spAutoFit/>
          </a:bodyPr>
          <a:lstStyle/>
          <a:p>
            <a:pPr algn="ctr">
              <a:lnSpc>
                <a:spcPts val="4453"/>
              </a:lnSpc>
            </a:pPr>
            <a:r>
              <a:rPr lang="en-US" sz="3399" spc="-81">
                <a:solidFill>
                  <a:srgbClr val="0B4E7C"/>
                </a:solidFill>
                <a:latin typeface="Canva Sans"/>
              </a:rPr>
              <a:t>An introduction to the powerful capabilities of artificial intelligence for churn prediction and customer segmentation using unsupervised learning techniques. This cutting-edge tool harnesses the potential of AI to anticipate churn and identify customer segments for targeted strategies and personalized experiences.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2054643" y="2973705"/>
            <a:ext cx="6940374" cy="6132766"/>
          </a:xfrm>
          <a:custGeom>
            <a:avLst/>
            <a:gdLst/>
            <a:ahLst/>
            <a:cxnLst/>
            <a:rect l="l" t="t" r="r" b="b"/>
            <a:pathLst>
              <a:path w="6940374" h="6132766">
                <a:moveTo>
                  <a:pt x="0" y="0"/>
                </a:moveTo>
                <a:lnTo>
                  <a:pt x="6940374" y="0"/>
                </a:lnTo>
                <a:lnTo>
                  <a:pt x="6940374" y="6132766"/>
                </a:lnTo>
                <a:lnTo>
                  <a:pt x="0" y="613276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292983" y="2973705"/>
            <a:ext cx="6940374" cy="6132766"/>
          </a:xfrm>
          <a:custGeom>
            <a:avLst/>
            <a:gdLst/>
            <a:ahLst/>
            <a:cxnLst/>
            <a:rect l="l" t="t" r="r" b="b"/>
            <a:pathLst>
              <a:path w="6940374" h="6132766">
                <a:moveTo>
                  <a:pt x="0" y="0"/>
                </a:moveTo>
                <a:lnTo>
                  <a:pt x="6940374" y="0"/>
                </a:lnTo>
                <a:lnTo>
                  <a:pt x="6940374" y="6132766"/>
                </a:lnTo>
                <a:lnTo>
                  <a:pt x="0" y="613276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5" name="TextBox 5"/>
          <p:cNvSpPr txBox="1"/>
          <p:nvPr/>
        </p:nvSpPr>
        <p:spPr>
          <a:xfrm>
            <a:off x="4926389" y="981075"/>
            <a:ext cx="8435223" cy="1571627"/>
          </a:xfrm>
          <a:prstGeom prst="rect">
            <a:avLst/>
          </a:prstGeom>
        </p:spPr>
        <p:txBody>
          <a:bodyPr lIns="0" tIns="0" rIns="0" bIns="0" rtlCol="0" anchor="t">
            <a:spAutoFit/>
          </a:bodyPr>
          <a:lstStyle/>
          <a:p>
            <a:pPr marL="0" lvl="0" indent="0" algn="ctr">
              <a:lnSpc>
                <a:spcPts val="9600"/>
              </a:lnSpc>
            </a:pPr>
            <a:r>
              <a:rPr lang="en-US" sz="10000" spc="-600">
                <a:solidFill>
                  <a:srgbClr val="0B4E7C"/>
                </a:solidFill>
                <a:latin typeface="Rustic Printed"/>
              </a:rPr>
              <a:t>OBJECTIVES</a:t>
            </a:r>
          </a:p>
        </p:txBody>
      </p:sp>
      <p:sp>
        <p:nvSpPr>
          <p:cNvPr id="6" name="TextBox 6"/>
          <p:cNvSpPr txBox="1"/>
          <p:nvPr/>
        </p:nvSpPr>
        <p:spPr>
          <a:xfrm>
            <a:off x="3968395" y="3231220"/>
            <a:ext cx="3112870" cy="1520190"/>
          </a:xfrm>
          <a:prstGeom prst="rect">
            <a:avLst/>
          </a:prstGeom>
        </p:spPr>
        <p:txBody>
          <a:bodyPr lIns="0" tIns="0" rIns="0" bIns="0" rtlCol="0" anchor="t">
            <a:spAutoFit/>
          </a:bodyPr>
          <a:lstStyle/>
          <a:p>
            <a:pPr marL="0" lvl="0" indent="0" algn="ctr">
              <a:lnSpc>
                <a:spcPts val="5280"/>
              </a:lnSpc>
              <a:spcBef>
                <a:spcPct val="0"/>
              </a:spcBef>
            </a:pPr>
            <a:r>
              <a:rPr lang="en-US" sz="5500" u="none" strike="noStrike" spc="-330">
                <a:solidFill>
                  <a:srgbClr val="FFFFFF"/>
                </a:solidFill>
                <a:latin typeface="Rustic Printed"/>
              </a:rPr>
              <a:t>MAIN OBJECTIVE</a:t>
            </a:r>
          </a:p>
        </p:txBody>
      </p:sp>
      <p:sp>
        <p:nvSpPr>
          <p:cNvPr id="7" name="TextBox 7"/>
          <p:cNvSpPr txBox="1"/>
          <p:nvPr/>
        </p:nvSpPr>
        <p:spPr>
          <a:xfrm>
            <a:off x="10543007" y="3108496"/>
            <a:ext cx="4440326" cy="1520190"/>
          </a:xfrm>
          <a:prstGeom prst="rect">
            <a:avLst/>
          </a:prstGeom>
        </p:spPr>
        <p:txBody>
          <a:bodyPr lIns="0" tIns="0" rIns="0" bIns="0" rtlCol="0" anchor="t">
            <a:spAutoFit/>
          </a:bodyPr>
          <a:lstStyle/>
          <a:p>
            <a:pPr marL="0" lvl="0" indent="0" algn="ctr">
              <a:lnSpc>
                <a:spcPts val="5280"/>
              </a:lnSpc>
              <a:spcBef>
                <a:spcPct val="0"/>
              </a:spcBef>
            </a:pPr>
            <a:r>
              <a:rPr lang="en-US" sz="5500" u="none" strike="noStrike" spc="-330">
                <a:solidFill>
                  <a:srgbClr val="FFFFFF"/>
                </a:solidFill>
                <a:latin typeface="Rustic Printed"/>
              </a:rPr>
              <a:t>SECONDARY OBJECTIVES</a:t>
            </a:r>
          </a:p>
        </p:txBody>
      </p:sp>
      <p:sp>
        <p:nvSpPr>
          <p:cNvPr id="8" name="TextBox 8"/>
          <p:cNvSpPr txBox="1"/>
          <p:nvPr/>
        </p:nvSpPr>
        <p:spPr>
          <a:xfrm>
            <a:off x="2498548" y="5401353"/>
            <a:ext cx="6052565" cy="3147772"/>
          </a:xfrm>
          <a:prstGeom prst="rect">
            <a:avLst/>
          </a:prstGeom>
        </p:spPr>
        <p:txBody>
          <a:bodyPr lIns="0" tIns="0" rIns="0" bIns="0" rtlCol="0" anchor="t">
            <a:spAutoFit/>
          </a:bodyPr>
          <a:lstStyle/>
          <a:p>
            <a:pPr algn="ctr">
              <a:lnSpc>
                <a:spcPts val="3586"/>
              </a:lnSpc>
              <a:spcBef>
                <a:spcPct val="0"/>
              </a:spcBef>
            </a:pPr>
            <a:r>
              <a:rPr lang="en-US" sz="2562">
                <a:solidFill>
                  <a:srgbClr val="FFFFFF"/>
                </a:solidFill>
                <a:latin typeface="Canva Sans"/>
              </a:rPr>
              <a:t>To develop an Artificial Intelligence tool for Churn Prediction Model and Customer Segmentation using Unsupervised Learning, aimed at enhancing customer retention and targeted marketing strategies for businesses.</a:t>
            </a:r>
          </a:p>
        </p:txBody>
      </p:sp>
      <p:sp>
        <p:nvSpPr>
          <p:cNvPr id="9" name="TextBox 9"/>
          <p:cNvSpPr txBox="1"/>
          <p:nvPr/>
        </p:nvSpPr>
        <p:spPr>
          <a:xfrm>
            <a:off x="9582493" y="4703785"/>
            <a:ext cx="6605238" cy="3845340"/>
          </a:xfrm>
          <a:prstGeom prst="rect">
            <a:avLst/>
          </a:prstGeom>
        </p:spPr>
        <p:txBody>
          <a:bodyPr lIns="0" tIns="0" rIns="0" bIns="0" rtlCol="0" anchor="t">
            <a:spAutoFit/>
          </a:bodyPr>
          <a:lstStyle/>
          <a:p>
            <a:pPr marL="524573" lvl="1" indent="-262287" algn="ctr">
              <a:lnSpc>
                <a:spcPts val="3401"/>
              </a:lnSpc>
              <a:buFont typeface="Arial"/>
              <a:buChar char="•"/>
            </a:pPr>
            <a:r>
              <a:rPr lang="en-US" sz="2429">
                <a:solidFill>
                  <a:srgbClr val="FFFFFF"/>
                </a:solidFill>
                <a:latin typeface="Canva Sans"/>
              </a:rPr>
              <a:t>To design and implement a scalable and efficient AI-driven solution for churn prediction and customer segmentation, leveraging the power of machine learning and deep learning techniques.</a:t>
            </a:r>
          </a:p>
          <a:p>
            <a:pPr marL="524573" lvl="1" indent="-262287" algn="ctr">
              <a:lnSpc>
                <a:spcPts val="3401"/>
              </a:lnSpc>
              <a:buFont typeface="Arial"/>
              <a:buChar char="•"/>
            </a:pPr>
            <a:r>
              <a:rPr lang="en-US" sz="2429">
                <a:solidFill>
                  <a:srgbClr val="FFFFFF"/>
                </a:solidFill>
                <a:latin typeface="Canva Sans"/>
              </a:rPr>
              <a:t>To investigate existing churn prediction models and customer segmentation techniques, analyzing their limitations and drawbacks.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605114" y="242933"/>
            <a:ext cx="7196179" cy="2790827"/>
          </a:xfrm>
          <a:prstGeom prst="rect">
            <a:avLst/>
          </a:prstGeom>
        </p:spPr>
        <p:txBody>
          <a:bodyPr lIns="0" tIns="0" rIns="0" bIns="0" rtlCol="0" anchor="t">
            <a:spAutoFit/>
          </a:bodyPr>
          <a:lstStyle/>
          <a:p>
            <a:pPr marL="0" lvl="0" indent="0">
              <a:lnSpc>
                <a:spcPts val="9600"/>
              </a:lnSpc>
            </a:pPr>
            <a:r>
              <a:rPr lang="en-US" sz="10000" spc="-600">
                <a:solidFill>
                  <a:srgbClr val="0B4E7C"/>
                </a:solidFill>
                <a:latin typeface="Rustic Printed"/>
              </a:rPr>
              <a:t>METHODOLOGY USED:</a:t>
            </a:r>
          </a:p>
        </p:txBody>
      </p:sp>
      <p:sp>
        <p:nvSpPr>
          <p:cNvPr id="4" name="Freeform 4"/>
          <p:cNvSpPr/>
          <p:nvPr/>
        </p:nvSpPr>
        <p:spPr>
          <a:xfrm>
            <a:off x="9878035" y="1877112"/>
            <a:ext cx="8154196" cy="6812945"/>
          </a:xfrm>
          <a:custGeom>
            <a:avLst/>
            <a:gdLst/>
            <a:ahLst/>
            <a:cxnLst/>
            <a:rect l="l" t="t" r="r" b="b"/>
            <a:pathLst>
              <a:path w="8154196" h="6812945">
                <a:moveTo>
                  <a:pt x="0" y="0"/>
                </a:moveTo>
                <a:lnTo>
                  <a:pt x="8154196" y="0"/>
                </a:lnTo>
                <a:lnTo>
                  <a:pt x="8154196" y="6812945"/>
                </a:lnTo>
                <a:lnTo>
                  <a:pt x="0" y="6812945"/>
                </a:lnTo>
                <a:lnTo>
                  <a:pt x="0" y="0"/>
                </a:lnTo>
                <a:close/>
              </a:path>
            </a:pathLst>
          </a:custGeom>
          <a:blipFill>
            <a:blip r:embed="rId3"/>
            <a:stretch>
              <a:fillRect/>
            </a:stretch>
          </a:blipFill>
        </p:spPr>
      </p:sp>
      <p:sp>
        <p:nvSpPr>
          <p:cNvPr id="5" name="TextBox 5"/>
          <p:cNvSpPr txBox="1"/>
          <p:nvPr/>
        </p:nvSpPr>
        <p:spPr>
          <a:xfrm>
            <a:off x="605114" y="3294764"/>
            <a:ext cx="8778014" cy="5062916"/>
          </a:xfrm>
          <a:prstGeom prst="rect">
            <a:avLst/>
          </a:prstGeom>
        </p:spPr>
        <p:txBody>
          <a:bodyPr lIns="0" tIns="0" rIns="0" bIns="0" rtlCol="0" anchor="t">
            <a:spAutoFit/>
          </a:bodyPr>
          <a:lstStyle/>
          <a:p>
            <a:pPr algn="ctr">
              <a:lnSpc>
                <a:spcPts val="3657"/>
              </a:lnSpc>
              <a:spcBef>
                <a:spcPct val="0"/>
              </a:spcBef>
            </a:pPr>
            <a:endParaRPr/>
          </a:p>
          <a:p>
            <a:pPr algn="ctr">
              <a:lnSpc>
                <a:spcPts val="3657"/>
              </a:lnSpc>
              <a:spcBef>
                <a:spcPct val="0"/>
              </a:spcBef>
            </a:pPr>
            <a:r>
              <a:rPr lang="en-US" sz="2612">
                <a:solidFill>
                  <a:srgbClr val="0B4E7C"/>
                </a:solidFill>
                <a:latin typeface="Canva Sans"/>
              </a:rPr>
              <a:t>The methodology involves data collection and preprocessing, including handling missing values and outliers. Feature selection and engineering are performed to identify relevant predictors for churn prediction and customer segmentation. Logistic regression models are trained on the prepared data, adjusting hyperparameters to optimize performance. Model evaluation using metrics like accuracy and F1-score ensures the reliability and effectiveness of the predictive models.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225534" y="1261464"/>
            <a:ext cx="8896546" cy="4560730"/>
          </a:xfrm>
          <a:custGeom>
            <a:avLst/>
            <a:gdLst/>
            <a:ahLst/>
            <a:cxnLst/>
            <a:rect l="l" t="t" r="r" b="b"/>
            <a:pathLst>
              <a:path w="8896546" h="4560730">
                <a:moveTo>
                  <a:pt x="0" y="0"/>
                </a:moveTo>
                <a:lnTo>
                  <a:pt x="8896547" y="0"/>
                </a:lnTo>
                <a:lnTo>
                  <a:pt x="8896547" y="4560729"/>
                </a:lnTo>
                <a:lnTo>
                  <a:pt x="0" y="4560729"/>
                </a:lnTo>
                <a:lnTo>
                  <a:pt x="0" y="0"/>
                </a:lnTo>
                <a:close/>
              </a:path>
            </a:pathLst>
          </a:custGeom>
          <a:blipFill>
            <a:blip r:embed="rId3"/>
            <a:stretch>
              <a:fillRect/>
            </a:stretch>
          </a:blipFill>
        </p:spPr>
      </p:sp>
      <p:sp>
        <p:nvSpPr>
          <p:cNvPr id="4" name="Freeform 4"/>
          <p:cNvSpPr/>
          <p:nvPr/>
        </p:nvSpPr>
        <p:spPr>
          <a:xfrm>
            <a:off x="9383511" y="1277099"/>
            <a:ext cx="8196778" cy="4991715"/>
          </a:xfrm>
          <a:custGeom>
            <a:avLst/>
            <a:gdLst/>
            <a:ahLst/>
            <a:cxnLst/>
            <a:rect l="l" t="t" r="r" b="b"/>
            <a:pathLst>
              <a:path w="8196778" h="4991715">
                <a:moveTo>
                  <a:pt x="0" y="0"/>
                </a:moveTo>
                <a:lnTo>
                  <a:pt x="8196778" y="0"/>
                </a:lnTo>
                <a:lnTo>
                  <a:pt x="8196778" y="4991715"/>
                </a:lnTo>
                <a:lnTo>
                  <a:pt x="0" y="4991715"/>
                </a:lnTo>
                <a:lnTo>
                  <a:pt x="0" y="0"/>
                </a:lnTo>
                <a:close/>
              </a:path>
            </a:pathLst>
          </a:custGeom>
          <a:blipFill>
            <a:blip r:embed="rId4"/>
            <a:stretch>
              <a:fillRect/>
            </a:stretch>
          </a:blipFill>
        </p:spPr>
      </p:sp>
      <p:sp>
        <p:nvSpPr>
          <p:cNvPr id="5" name="TextBox 5"/>
          <p:cNvSpPr txBox="1"/>
          <p:nvPr/>
        </p:nvSpPr>
        <p:spPr>
          <a:xfrm>
            <a:off x="9383511" y="144634"/>
            <a:ext cx="7075718" cy="1132465"/>
          </a:xfrm>
          <a:prstGeom prst="rect">
            <a:avLst/>
          </a:prstGeom>
        </p:spPr>
        <p:txBody>
          <a:bodyPr lIns="0" tIns="0" rIns="0" bIns="0" rtlCol="0" anchor="t">
            <a:spAutoFit/>
          </a:bodyPr>
          <a:lstStyle/>
          <a:p>
            <a:pPr marL="0" lvl="0" indent="0" algn="ctr">
              <a:lnSpc>
                <a:spcPts val="6903"/>
              </a:lnSpc>
              <a:spcBef>
                <a:spcPct val="0"/>
              </a:spcBef>
            </a:pPr>
            <a:r>
              <a:rPr lang="en-US" sz="7190" spc="-431">
                <a:solidFill>
                  <a:srgbClr val="0B4E7C"/>
                </a:solidFill>
                <a:latin typeface="Rustic Printed"/>
              </a:rPr>
              <a:t>PROPOSED DIAGRAMS:</a:t>
            </a:r>
          </a:p>
        </p:txBody>
      </p:sp>
      <p:sp>
        <p:nvSpPr>
          <p:cNvPr id="6" name="TextBox 6"/>
          <p:cNvSpPr txBox="1"/>
          <p:nvPr/>
        </p:nvSpPr>
        <p:spPr>
          <a:xfrm>
            <a:off x="225534" y="144634"/>
            <a:ext cx="6106895" cy="1116830"/>
          </a:xfrm>
          <a:prstGeom prst="rect">
            <a:avLst/>
          </a:prstGeom>
        </p:spPr>
        <p:txBody>
          <a:bodyPr lIns="0" tIns="0" rIns="0" bIns="0" rtlCol="0" anchor="t">
            <a:spAutoFit/>
          </a:bodyPr>
          <a:lstStyle/>
          <a:p>
            <a:pPr marL="0" lvl="0" indent="0" algn="ctr">
              <a:lnSpc>
                <a:spcPts val="6804"/>
              </a:lnSpc>
              <a:spcBef>
                <a:spcPct val="0"/>
              </a:spcBef>
            </a:pPr>
            <a:r>
              <a:rPr lang="en-US" sz="7088" spc="-425">
                <a:solidFill>
                  <a:srgbClr val="0B4E7C"/>
                </a:solidFill>
                <a:latin typeface="Rustic Printed"/>
              </a:rPr>
              <a:t>EXISTING SYSTEM:</a:t>
            </a:r>
          </a:p>
        </p:txBody>
      </p:sp>
      <p:sp>
        <p:nvSpPr>
          <p:cNvPr id="7" name="TextBox 7"/>
          <p:cNvSpPr txBox="1"/>
          <p:nvPr/>
        </p:nvSpPr>
        <p:spPr>
          <a:xfrm>
            <a:off x="1028700" y="6277610"/>
            <a:ext cx="6641108" cy="2980690"/>
          </a:xfrm>
          <a:prstGeom prst="rect">
            <a:avLst/>
          </a:prstGeom>
        </p:spPr>
        <p:txBody>
          <a:bodyPr lIns="0" tIns="0" rIns="0" bIns="0" rtlCol="0" anchor="t">
            <a:spAutoFit/>
          </a:bodyPr>
          <a:lstStyle/>
          <a:p>
            <a:pPr>
              <a:lnSpc>
                <a:spcPts val="4759"/>
              </a:lnSpc>
            </a:pPr>
            <a:r>
              <a:rPr lang="en-US" sz="3399">
                <a:solidFill>
                  <a:srgbClr val="0B4E7C"/>
                </a:solidFill>
                <a:latin typeface="Canva Sans Bold"/>
              </a:rPr>
              <a:t>Disadvantages:</a:t>
            </a:r>
          </a:p>
          <a:p>
            <a:pPr marL="734059" lvl="1" indent="-367030" algn="just">
              <a:lnSpc>
                <a:spcPts val="4759"/>
              </a:lnSpc>
              <a:buFont typeface="Arial"/>
              <a:buChar char="•"/>
            </a:pPr>
            <a:r>
              <a:rPr lang="en-US" sz="3399">
                <a:solidFill>
                  <a:srgbClr val="0B4E7C"/>
                </a:solidFill>
                <a:latin typeface="Canva Sans"/>
              </a:rPr>
              <a:t>Limited Accuracy</a:t>
            </a:r>
          </a:p>
          <a:p>
            <a:pPr marL="734059" lvl="1" indent="-367030" algn="just">
              <a:lnSpc>
                <a:spcPts val="4759"/>
              </a:lnSpc>
              <a:buFont typeface="Arial"/>
              <a:buChar char="•"/>
            </a:pPr>
            <a:r>
              <a:rPr lang="en-US" sz="3399">
                <a:solidFill>
                  <a:srgbClr val="0B4E7C"/>
                </a:solidFill>
                <a:latin typeface="Canva Sans"/>
              </a:rPr>
              <a:t>Scalability Issues</a:t>
            </a:r>
          </a:p>
          <a:p>
            <a:pPr marL="734059" lvl="1" indent="-367030" algn="just">
              <a:lnSpc>
                <a:spcPts val="4759"/>
              </a:lnSpc>
              <a:buFont typeface="Arial"/>
              <a:buChar char="•"/>
            </a:pPr>
            <a:r>
              <a:rPr lang="en-US" sz="3399">
                <a:solidFill>
                  <a:srgbClr val="0B4E7C"/>
                </a:solidFill>
                <a:latin typeface="Canva Sans"/>
              </a:rPr>
              <a:t>High Maintenance Overhead</a:t>
            </a:r>
          </a:p>
          <a:p>
            <a:pPr marL="734059" lvl="1" indent="-367030" algn="just">
              <a:lnSpc>
                <a:spcPts val="4759"/>
              </a:lnSpc>
              <a:buFont typeface="Arial"/>
              <a:buChar char="•"/>
            </a:pPr>
            <a:r>
              <a:rPr lang="en-US" sz="3399">
                <a:solidFill>
                  <a:srgbClr val="0B4E7C"/>
                </a:solidFill>
                <a:latin typeface="Canva Sans"/>
              </a:rPr>
              <a:t>Lack of Real-time Insights</a:t>
            </a:r>
          </a:p>
        </p:txBody>
      </p:sp>
      <p:sp>
        <p:nvSpPr>
          <p:cNvPr id="8" name="TextBox 8"/>
          <p:cNvSpPr txBox="1"/>
          <p:nvPr/>
        </p:nvSpPr>
        <p:spPr>
          <a:xfrm>
            <a:off x="10576306" y="6288140"/>
            <a:ext cx="6342361" cy="2980701"/>
          </a:xfrm>
          <a:prstGeom prst="rect">
            <a:avLst/>
          </a:prstGeom>
        </p:spPr>
        <p:txBody>
          <a:bodyPr lIns="0" tIns="0" rIns="0" bIns="0" rtlCol="0" anchor="t">
            <a:spAutoFit/>
          </a:bodyPr>
          <a:lstStyle/>
          <a:p>
            <a:pPr>
              <a:lnSpc>
                <a:spcPts val="4759"/>
              </a:lnSpc>
            </a:pPr>
            <a:r>
              <a:rPr lang="en-US" sz="3399">
                <a:solidFill>
                  <a:srgbClr val="0B4E7C"/>
                </a:solidFill>
                <a:latin typeface="Canva Sans Bold"/>
              </a:rPr>
              <a:t>Advantages:</a:t>
            </a:r>
          </a:p>
          <a:p>
            <a:pPr marL="733962" lvl="1" indent="-366981">
              <a:lnSpc>
                <a:spcPts val="4759"/>
              </a:lnSpc>
              <a:buFont typeface="Arial"/>
              <a:buChar char="•"/>
            </a:pPr>
            <a:r>
              <a:rPr lang="en-US" sz="3399">
                <a:solidFill>
                  <a:srgbClr val="0B4E7C"/>
                </a:solidFill>
                <a:latin typeface="Canva Sans"/>
              </a:rPr>
              <a:t>Ease of Deployment</a:t>
            </a:r>
          </a:p>
          <a:p>
            <a:pPr marL="733962" lvl="1" indent="-366981" algn="ctr">
              <a:lnSpc>
                <a:spcPts val="4759"/>
              </a:lnSpc>
              <a:buFont typeface="Arial"/>
              <a:buChar char="•"/>
            </a:pPr>
            <a:r>
              <a:rPr lang="en-US" sz="3399">
                <a:solidFill>
                  <a:srgbClr val="0B4E7C"/>
                </a:solidFill>
                <a:latin typeface="Canva Sans"/>
              </a:rPr>
              <a:t>Streamlined User Interface</a:t>
            </a:r>
          </a:p>
          <a:p>
            <a:pPr marL="733962" lvl="1" indent="-366981">
              <a:lnSpc>
                <a:spcPts val="4759"/>
              </a:lnSpc>
              <a:buFont typeface="Arial"/>
              <a:buChar char="•"/>
            </a:pPr>
            <a:r>
              <a:rPr lang="en-US" sz="3399">
                <a:solidFill>
                  <a:srgbClr val="0B4E7C"/>
                </a:solidFill>
                <a:latin typeface="Canva Sans"/>
              </a:rPr>
              <a:t>Real-time Prediction</a:t>
            </a:r>
          </a:p>
          <a:p>
            <a:pPr marL="733962" lvl="1" indent="-366981">
              <a:lnSpc>
                <a:spcPts val="4759"/>
              </a:lnSpc>
              <a:buFont typeface="Arial"/>
              <a:buChar char="•"/>
            </a:pPr>
            <a:r>
              <a:rPr lang="en-US" sz="3399">
                <a:solidFill>
                  <a:srgbClr val="0B4E7C"/>
                </a:solidFill>
                <a:latin typeface="Canva Sans"/>
              </a:rPr>
              <a:t>Scalability and Portability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TextBox 3"/>
          <p:cNvSpPr txBox="1"/>
          <p:nvPr/>
        </p:nvSpPr>
        <p:spPr>
          <a:xfrm>
            <a:off x="-225266" y="305277"/>
            <a:ext cx="7684336" cy="2790827"/>
          </a:xfrm>
          <a:prstGeom prst="rect">
            <a:avLst/>
          </a:prstGeom>
        </p:spPr>
        <p:txBody>
          <a:bodyPr lIns="0" tIns="0" rIns="0" bIns="0" rtlCol="0" anchor="t">
            <a:spAutoFit/>
          </a:bodyPr>
          <a:lstStyle/>
          <a:p>
            <a:pPr algn="ctr">
              <a:lnSpc>
                <a:spcPts val="9600"/>
              </a:lnSpc>
            </a:pPr>
            <a:r>
              <a:rPr lang="en-US" sz="10000" spc="-600">
                <a:solidFill>
                  <a:srgbClr val="0B4E7C"/>
                </a:solidFill>
                <a:latin typeface="Rustic Printed"/>
              </a:rPr>
              <a:t>HARDWARE</a:t>
            </a:r>
          </a:p>
          <a:p>
            <a:pPr marL="0" lvl="0" indent="0" algn="ctr">
              <a:lnSpc>
                <a:spcPts val="9600"/>
              </a:lnSpc>
            </a:pPr>
            <a:r>
              <a:rPr lang="en-US" sz="10000" spc="-600">
                <a:solidFill>
                  <a:srgbClr val="0B4E7C"/>
                </a:solidFill>
                <a:latin typeface="Rustic Printed"/>
              </a:rPr>
              <a:t>REQUIRMENTS:</a:t>
            </a:r>
          </a:p>
        </p:txBody>
      </p:sp>
      <p:sp>
        <p:nvSpPr>
          <p:cNvPr id="4" name="TextBox 4"/>
          <p:cNvSpPr txBox="1"/>
          <p:nvPr/>
        </p:nvSpPr>
        <p:spPr>
          <a:xfrm>
            <a:off x="8523723" y="305277"/>
            <a:ext cx="8435223" cy="2790827"/>
          </a:xfrm>
          <a:prstGeom prst="rect">
            <a:avLst/>
          </a:prstGeom>
        </p:spPr>
        <p:txBody>
          <a:bodyPr lIns="0" tIns="0" rIns="0" bIns="0" rtlCol="0" anchor="t">
            <a:spAutoFit/>
          </a:bodyPr>
          <a:lstStyle/>
          <a:p>
            <a:pPr algn="ctr">
              <a:lnSpc>
                <a:spcPts val="9600"/>
              </a:lnSpc>
            </a:pPr>
            <a:r>
              <a:rPr lang="en-US" sz="10000" spc="-600">
                <a:solidFill>
                  <a:srgbClr val="0B4E7C"/>
                </a:solidFill>
                <a:latin typeface="Rustic Printed"/>
              </a:rPr>
              <a:t>SOFTWARE</a:t>
            </a:r>
          </a:p>
          <a:p>
            <a:pPr marL="0" lvl="0" indent="0" algn="ctr">
              <a:lnSpc>
                <a:spcPts val="9600"/>
              </a:lnSpc>
            </a:pPr>
            <a:r>
              <a:rPr lang="en-US" sz="10000" spc="-600">
                <a:solidFill>
                  <a:srgbClr val="0B4E7C"/>
                </a:solidFill>
                <a:latin typeface="Rustic Printed"/>
              </a:rPr>
              <a:t>REQUIRMENTS:</a:t>
            </a:r>
          </a:p>
        </p:txBody>
      </p:sp>
      <p:sp>
        <p:nvSpPr>
          <p:cNvPr id="5" name="TextBox 5"/>
          <p:cNvSpPr txBox="1"/>
          <p:nvPr/>
        </p:nvSpPr>
        <p:spPr>
          <a:xfrm>
            <a:off x="593488" y="3124047"/>
            <a:ext cx="8230589" cy="6216572"/>
          </a:xfrm>
          <a:prstGeom prst="rect">
            <a:avLst/>
          </a:prstGeom>
        </p:spPr>
        <p:txBody>
          <a:bodyPr lIns="0" tIns="0" rIns="0" bIns="0" rtlCol="0" anchor="t">
            <a:spAutoFit/>
          </a:bodyPr>
          <a:lstStyle/>
          <a:p>
            <a:pPr algn="l">
              <a:lnSpc>
                <a:spcPts val="3928"/>
              </a:lnSpc>
              <a:spcBef>
                <a:spcPct val="0"/>
              </a:spcBef>
            </a:pPr>
            <a:r>
              <a:rPr lang="en-US" sz="2806">
                <a:solidFill>
                  <a:srgbClr val="0B4E7C"/>
                </a:solidFill>
                <a:latin typeface="Canva Sans Bold"/>
              </a:rPr>
              <a:t>Server or Cloud Infrastructure:</a:t>
            </a:r>
          </a:p>
          <a:p>
            <a:pPr marL="582930" lvl="1" indent="-291465" algn="just">
              <a:lnSpc>
                <a:spcPts val="3779"/>
              </a:lnSpc>
              <a:buFont typeface="Arial"/>
              <a:buChar char="•"/>
            </a:pPr>
            <a:r>
              <a:rPr lang="en-US" sz="2700" spc="-72">
                <a:solidFill>
                  <a:srgbClr val="0B4E7C"/>
                </a:solidFill>
                <a:latin typeface="Canva Sans"/>
              </a:rPr>
              <a:t>Adequate computing resources to host the Streamlit web application and Docker containers. Depending on the scale of deployment and expected traffic, consider factors such as CPU, RAM, and storage capacity</a:t>
            </a:r>
          </a:p>
          <a:p>
            <a:pPr algn="just">
              <a:lnSpc>
                <a:spcPts val="3779"/>
              </a:lnSpc>
            </a:pPr>
            <a:endParaRPr lang="en-US" sz="2700" spc="-72">
              <a:solidFill>
                <a:srgbClr val="0B4E7C"/>
              </a:solidFill>
              <a:latin typeface="Canva Sans"/>
            </a:endParaRPr>
          </a:p>
          <a:p>
            <a:pPr algn="just">
              <a:lnSpc>
                <a:spcPts val="3919"/>
              </a:lnSpc>
            </a:pPr>
            <a:r>
              <a:rPr lang="en-US" sz="2799">
                <a:solidFill>
                  <a:srgbClr val="0B4E7C"/>
                </a:solidFill>
                <a:latin typeface="Canva Sans Bold"/>
              </a:rPr>
              <a:t>Networking Equipment:</a:t>
            </a:r>
          </a:p>
          <a:p>
            <a:pPr marL="582930" lvl="1" indent="-291465" algn="l">
              <a:lnSpc>
                <a:spcPts val="3779"/>
              </a:lnSpc>
              <a:spcBef>
                <a:spcPct val="0"/>
              </a:spcBef>
              <a:buFont typeface="Arial"/>
              <a:buChar char="•"/>
            </a:pPr>
            <a:r>
              <a:rPr lang="en-US" sz="2700">
                <a:solidFill>
                  <a:srgbClr val="0B4E7C"/>
                </a:solidFill>
                <a:latin typeface="Canva Sans"/>
              </a:rPr>
              <a:t>Reliable internet connectivity to ensure seamless access to the web application and Docker image Load balancers or proxies may be necessary for distributing incoming traffic efficiently.</a:t>
            </a:r>
          </a:p>
        </p:txBody>
      </p:sp>
      <p:sp>
        <p:nvSpPr>
          <p:cNvPr id="6" name="TextBox 6"/>
          <p:cNvSpPr txBox="1"/>
          <p:nvPr/>
        </p:nvSpPr>
        <p:spPr>
          <a:xfrm>
            <a:off x="9663896" y="3124047"/>
            <a:ext cx="8107652" cy="6987454"/>
          </a:xfrm>
          <a:prstGeom prst="rect">
            <a:avLst/>
          </a:prstGeom>
        </p:spPr>
        <p:txBody>
          <a:bodyPr lIns="0" tIns="0" rIns="0" bIns="0" rtlCol="0" anchor="t">
            <a:spAutoFit/>
          </a:bodyPr>
          <a:lstStyle/>
          <a:p>
            <a:pPr>
              <a:lnSpc>
                <a:spcPts val="3504"/>
              </a:lnSpc>
              <a:spcBef>
                <a:spcPct val="0"/>
              </a:spcBef>
            </a:pPr>
            <a:r>
              <a:rPr lang="en-US" sz="2503">
                <a:solidFill>
                  <a:srgbClr val="0B4E7C"/>
                </a:solidFill>
                <a:latin typeface="Canva Sans Bold"/>
              </a:rPr>
              <a:t>Operating System:</a:t>
            </a:r>
          </a:p>
          <a:p>
            <a:pPr marL="497306" lvl="1" indent="-248653">
              <a:lnSpc>
                <a:spcPts val="3224"/>
              </a:lnSpc>
              <a:buFont typeface="Arial"/>
              <a:buChar char="•"/>
            </a:pPr>
            <a:r>
              <a:rPr lang="en-US" sz="2303">
                <a:solidFill>
                  <a:srgbClr val="0B4E7C"/>
                </a:solidFill>
                <a:latin typeface="Canva Sans"/>
              </a:rPr>
              <a:t> Compatible operating systems for hosting Docker containers and running the Streamlit application.</a:t>
            </a:r>
          </a:p>
          <a:p>
            <a:pPr>
              <a:lnSpc>
                <a:spcPts val="3504"/>
              </a:lnSpc>
              <a:spcBef>
                <a:spcPct val="0"/>
              </a:spcBef>
            </a:pPr>
            <a:r>
              <a:rPr lang="en-US" sz="2503">
                <a:solidFill>
                  <a:srgbClr val="0B4E7C"/>
                </a:solidFill>
                <a:latin typeface="Canva Sans Bold"/>
              </a:rPr>
              <a:t>Containerization Software:</a:t>
            </a:r>
          </a:p>
          <a:p>
            <a:pPr marL="497306" lvl="1" indent="-248653">
              <a:lnSpc>
                <a:spcPts val="3224"/>
              </a:lnSpc>
              <a:buFont typeface="Arial"/>
              <a:buChar char="•"/>
            </a:pPr>
            <a:r>
              <a:rPr lang="en-US" sz="2303">
                <a:solidFill>
                  <a:srgbClr val="0B4E7C"/>
                </a:solidFill>
                <a:latin typeface="Canva Sans"/>
              </a:rPr>
              <a:t> Docker Engine: Required for building, running, and managing containers.</a:t>
            </a:r>
          </a:p>
          <a:p>
            <a:pPr>
              <a:lnSpc>
                <a:spcPts val="3504"/>
              </a:lnSpc>
              <a:spcBef>
                <a:spcPct val="0"/>
              </a:spcBef>
            </a:pPr>
            <a:r>
              <a:rPr lang="en-US" sz="2503">
                <a:solidFill>
                  <a:srgbClr val="0B4E7C"/>
                </a:solidFill>
                <a:latin typeface="Canva Sans Bold"/>
              </a:rPr>
              <a:t>Python Environment:</a:t>
            </a:r>
          </a:p>
          <a:p>
            <a:pPr marL="497306" lvl="1" indent="-248653">
              <a:lnSpc>
                <a:spcPts val="3224"/>
              </a:lnSpc>
              <a:buFont typeface="Arial"/>
              <a:buChar char="•"/>
            </a:pPr>
            <a:r>
              <a:rPr lang="en-US" sz="2303">
                <a:solidFill>
                  <a:srgbClr val="0B4E7C"/>
                </a:solidFill>
                <a:latin typeface="Canva Sans"/>
              </a:rPr>
              <a:t> Python programming language (version 3.6 or later) for developing the churn prediction model and Streamlit web application.</a:t>
            </a:r>
          </a:p>
          <a:p>
            <a:pPr>
              <a:lnSpc>
                <a:spcPts val="3504"/>
              </a:lnSpc>
              <a:spcBef>
                <a:spcPct val="0"/>
              </a:spcBef>
            </a:pPr>
            <a:r>
              <a:rPr lang="en-US" sz="2503">
                <a:solidFill>
                  <a:srgbClr val="0B4E7C"/>
                </a:solidFill>
                <a:latin typeface="Canva Sans Bold"/>
              </a:rPr>
              <a:t>Streamlit Framework:</a:t>
            </a:r>
          </a:p>
          <a:p>
            <a:pPr marL="497306" lvl="1" indent="-248653">
              <a:lnSpc>
                <a:spcPts val="3224"/>
              </a:lnSpc>
              <a:buFont typeface="Arial"/>
              <a:buChar char="•"/>
            </a:pPr>
            <a:r>
              <a:rPr lang="en-US" sz="2303">
                <a:solidFill>
                  <a:srgbClr val="0B4E7C"/>
                </a:solidFill>
                <a:latin typeface="Canva Sans"/>
              </a:rPr>
              <a:t> Streamlit library for creating interactive web applications with Python.</a:t>
            </a:r>
          </a:p>
          <a:p>
            <a:pPr>
              <a:lnSpc>
                <a:spcPts val="3504"/>
              </a:lnSpc>
              <a:spcBef>
                <a:spcPct val="0"/>
              </a:spcBef>
            </a:pPr>
            <a:r>
              <a:rPr lang="en-US" sz="2503">
                <a:solidFill>
                  <a:srgbClr val="0B4E7C"/>
                </a:solidFill>
                <a:latin typeface="Canva Sans Bold"/>
              </a:rPr>
              <a:t>Development Tools:</a:t>
            </a:r>
          </a:p>
          <a:p>
            <a:pPr marL="497306" lvl="1" indent="-248653">
              <a:lnSpc>
                <a:spcPts val="3224"/>
              </a:lnSpc>
              <a:buFont typeface="Arial"/>
              <a:buChar char="•"/>
            </a:pPr>
            <a:r>
              <a:rPr lang="en-US" sz="2303">
                <a:solidFill>
                  <a:srgbClr val="0B4E7C"/>
                </a:solidFill>
                <a:latin typeface="Canva Sans"/>
              </a:rPr>
              <a:t> Integrated Development Environment (IDE) such as PyCharm, VS Code, or Jupyter Notebook for Python development.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2484240" y="2064318"/>
            <a:ext cx="13005848" cy="7673450"/>
          </a:xfrm>
          <a:custGeom>
            <a:avLst/>
            <a:gdLst/>
            <a:ahLst/>
            <a:cxnLst/>
            <a:rect l="l" t="t" r="r" b="b"/>
            <a:pathLst>
              <a:path w="13005848" h="7673450">
                <a:moveTo>
                  <a:pt x="0" y="0"/>
                </a:moveTo>
                <a:lnTo>
                  <a:pt x="13005848" y="0"/>
                </a:lnTo>
                <a:lnTo>
                  <a:pt x="13005848" y="7673450"/>
                </a:lnTo>
                <a:lnTo>
                  <a:pt x="0" y="7673450"/>
                </a:lnTo>
                <a:lnTo>
                  <a:pt x="0" y="0"/>
                </a:lnTo>
                <a:close/>
              </a:path>
            </a:pathLst>
          </a:custGeom>
          <a:blipFill>
            <a:blip r:embed="rId3"/>
            <a:stretch>
              <a:fillRect/>
            </a:stretch>
          </a:blipFill>
        </p:spPr>
      </p:sp>
      <p:sp>
        <p:nvSpPr>
          <p:cNvPr id="4" name="TextBox 4"/>
          <p:cNvSpPr txBox="1"/>
          <p:nvPr/>
        </p:nvSpPr>
        <p:spPr>
          <a:xfrm>
            <a:off x="708777" y="219074"/>
            <a:ext cx="8435223" cy="1571627"/>
          </a:xfrm>
          <a:prstGeom prst="rect">
            <a:avLst/>
          </a:prstGeom>
        </p:spPr>
        <p:txBody>
          <a:bodyPr lIns="0" tIns="0" rIns="0" bIns="0" rtlCol="0" anchor="t">
            <a:spAutoFit/>
          </a:bodyPr>
          <a:lstStyle/>
          <a:p>
            <a:pPr marL="0" lvl="0" indent="0" algn="ctr">
              <a:lnSpc>
                <a:spcPts val="9600"/>
              </a:lnSpc>
            </a:pPr>
            <a:r>
              <a:rPr lang="en-US" sz="10000" spc="-600">
                <a:solidFill>
                  <a:srgbClr val="0B4E7C"/>
                </a:solidFill>
                <a:latin typeface="Rustic Printed"/>
              </a:rPr>
              <a:t>BLOCK DIAGRAM:</a:t>
            </a:r>
          </a:p>
        </p:txBody>
      </p:sp>
      <p:sp>
        <p:nvSpPr>
          <p:cNvPr id="5" name="Freeform 5"/>
          <p:cNvSpPr/>
          <p:nvPr/>
        </p:nvSpPr>
        <p:spPr>
          <a:xfrm rot="-10800000">
            <a:off x="12848954" y="-648544"/>
            <a:ext cx="5282267" cy="2165729"/>
          </a:xfrm>
          <a:custGeom>
            <a:avLst/>
            <a:gdLst/>
            <a:ahLst/>
            <a:cxnLst/>
            <a:rect l="l" t="t" r="r" b="b"/>
            <a:pathLst>
              <a:path w="5282267" h="2165729">
                <a:moveTo>
                  <a:pt x="0" y="0"/>
                </a:moveTo>
                <a:lnTo>
                  <a:pt x="5282267" y="0"/>
                </a:lnTo>
                <a:lnTo>
                  <a:pt x="5282267" y="2165730"/>
                </a:lnTo>
                <a:lnTo>
                  <a:pt x="0" y="2165730"/>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6" name="Freeform 6"/>
          <p:cNvSpPr/>
          <p:nvPr/>
        </p:nvSpPr>
        <p:spPr>
          <a:xfrm>
            <a:off x="-1691808" y="-789039"/>
            <a:ext cx="2875332" cy="3635478"/>
          </a:xfrm>
          <a:custGeom>
            <a:avLst/>
            <a:gdLst/>
            <a:ahLst/>
            <a:cxnLst/>
            <a:rect l="l" t="t" r="r" b="b"/>
            <a:pathLst>
              <a:path w="2875332" h="3635478">
                <a:moveTo>
                  <a:pt x="0" y="0"/>
                </a:moveTo>
                <a:lnTo>
                  <a:pt x="2875332" y="0"/>
                </a:lnTo>
                <a:lnTo>
                  <a:pt x="2875332" y="3635478"/>
                </a:lnTo>
                <a:lnTo>
                  <a:pt x="0" y="363547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7" name="Freeform 7"/>
          <p:cNvSpPr/>
          <p:nvPr/>
        </p:nvSpPr>
        <p:spPr>
          <a:xfrm>
            <a:off x="14333701" y="9258300"/>
            <a:ext cx="4826643" cy="3119218"/>
          </a:xfrm>
          <a:custGeom>
            <a:avLst/>
            <a:gdLst/>
            <a:ahLst/>
            <a:cxnLst/>
            <a:rect l="l" t="t" r="r" b="b"/>
            <a:pathLst>
              <a:path w="4826643" h="3119218">
                <a:moveTo>
                  <a:pt x="0" y="0"/>
                </a:moveTo>
                <a:lnTo>
                  <a:pt x="4826643" y="0"/>
                </a:lnTo>
                <a:lnTo>
                  <a:pt x="4826643" y="3119218"/>
                </a:lnTo>
                <a:lnTo>
                  <a:pt x="0" y="311921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876982"/>
            <a:ext cx="7479219" cy="5734455"/>
          </a:xfrm>
          <a:custGeom>
            <a:avLst/>
            <a:gdLst/>
            <a:ahLst/>
            <a:cxnLst/>
            <a:rect l="l" t="t" r="r" b="b"/>
            <a:pathLst>
              <a:path w="7479219" h="5734455">
                <a:moveTo>
                  <a:pt x="0" y="0"/>
                </a:moveTo>
                <a:lnTo>
                  <a:pt x="7479219" y="0"/>
                </a:lnTo>
                <a:lnTo>
                  <a:pt x="7479219" y="5734455"/>
                </a:lnTo>
                <a:lnTo>
                  <a:pt x="0" y="5734455"/>
                </a:lnTo>
                <a:lnTo>
                  <a:pt x="0" y="0"/>
                </a:lnTo>
                <a:close/>
              </a:path>
            </a:pathLst>
          </a:custGeom>
          <a:blipFill>
            <a:blip r:embed="rId2"/>
            <a:stretch>
              <a:fillRect/>
            </a:stretch>
          </a:blipFill>
        </p:spPr>
      </p:sp>
      <p:sp>
        <p:nvSpPr>
          <p:cNvPr id="3" name="Freeform 3"/>
          <p:cNvSpPr/>
          <p:nvPr/>
        </p:nvSpPr>
        <p:spPr>
          <a:xfrm>
            <a:off x="9144000" y="2876982"/>
            <a:ext cx="7884031" cy="6639652"/>
          </a:xfrm>
          <a:custGeom>
            <a:avLst/>
            <a:gdLst/>
            <a:ahLst/>
            <a:cxnLst/>
            <a:rect l="l" t="t" r="r" b="b"/>
            <a:pathLst>
              <a:path w="7884031" h="6639652">
                <a:moveTo>
                  <a:pt x="0" y="0"/>
                </a:moveTo>
                <a:lnTo>
                  <a:pt x="7884031" y="0"/>
                </a:lnTo>
                <a:lnTo>
                  <a:pt x="7884031" y="6639651"/>
                </a:lnTo>
                <a:lnTo>
                  <a:pt x="0" y="6639651"/>
                </a:lnTo>
                <a:lnTo>
                  <a:pt x="0" y="0"/>
                </a:lnTo>
                <a:close/>
              </a:path>
            </a:pathLst>
          </a:custGeom>
          <a:blipFill>
            <a:blip r:embed="rId3"/>
            <a:stretch>
              <a:fillRect/>
            </a:stretch>
          </a:blipFill>
        </p:spPr>
      </p:sp>
      <p:sp>
        <p:nvSpPr>
          <p:cNvPr id="4" name="TextBox 4"/>
          <p:cNvSpPr txBox="1"/>
          <p:nvPr/>
        </p:nvSpPr>
        <p:spPr>
          <a:xfrm>
            <a:off x="0" y="492999"/>
            <a:ext cx="8435223" cy="1571627"/>
          </a:xfrm>
          <a:prstGeom prst="rect">
            <a:avLst/>
          </a:prstGeom>
        </p:spPr>
        <p:txBody>
          <a:bodyPr lIns="0" tIns="0" rIns="0" bIns="0" rtlCol="0" anchor="t">
            <a:spAutoFit/>
          </a:bodyPr>
          <a:lstStyle/>
          <a:p>
            <a:pPr marL="0" lvl="0" indent="0" algn="ctr">
              <a:lnSpc>
                <a:spcPts val="9600"/>
              </a:lnSpc>
            </a:pPr>
            <a:r>
              <a:rPr lang="en-US" sz="10000" spc="-600">
                <a:solidFill>
                  <a:srgbClr val="0B4E7C"/>
                </a:solidFill>
                <a:latin typeface="Rustic Printed"/>
              </a:rPr>
              <a:t>UML DIAGRAMS:</a:t>
            </a:r>
          </a:p>
        </p:txBody>
      </p:sp>
      <p:sp>
        <p:nvSpPr>
          <p:cNvPr id="5" name="TextBox 5"/>
          <p:cNvSpPr txBox="1"/>
          <p:nvPr/>
        </p:nvSpPr>
        <p:spPr>
          <a:xfrm>
            <a:off x="1028700" y="1997950"/>
            <a:ext cx="6164333" cy="537604"/>
          </a:xfrm>
          <a:prstGeom prst="rect">
            <a:avLst/>
          </a:prstGeom>
        </p:spPr>
        <p:txBody>
          <a:bodyPr lIns="0" tIns="0" rIns="0" bIns="0" rtlCol="0" anchor="t">
            <a:spAutoFit/>
          </a:bodyPr>
          <a:lstStyle/>
          <a:p>
            <a:pPr algn="just">
              <a:lnSpc>
                <a:spcPts val="4457"/>
              </a:lnSpc>
            </a:pPr>
            <a:r>
              <a:rPr lang="en-US" sz="3116">
                <a:solidFill>
                  <a:srgbClr val="060707"/>
                </a:solidFill>
                <a:latin typeface="Canva Sans Bold"/>
              </a:rPr>
              <a:t>Activity diagram:</a:t>
            </a:r>
          </a:p>
        </p:txBody>
      </p:sp>
      <p:sp>
        <p:nvSpPr>
          <p:cNvPr id="6" name="TextBox 6"/>
          <p:cNvSpPr txBox="1"/>
          <p:nvPr/>
        </p:nvSpPr>
        <p:spPr>
          <a:xfrm>
            <a:off x="10303596" y="1997950"/>
            <a:ext cx="6164333" cy="537604"/>
          </a:xfrm>
          <a:prstGeom prst="rect">
            <a:avLst/>
          </a:prstGeom>
        </p:spPr>
        <p:txBody>
          <a:bodyPr lIns="0" tIns="0" rIns="0" bIns="0" rtlCol="0" anchor="t">
            <a:spAutoFit/>
          </a:bodyPr>
          <a:lstStyle/>
          <a:p>
            <a:pPr algn="just">
              <a:lnSpc>
                <a:spcPts val="4457"/>
              </a:lnSpc>
            </a:pPr>
            <a:r>
              <a:rPr lang="en-US" sz="3116">
                <a:solidFill>
                  <a:srgbClr val="060707"/>
                </a:solidFill>
                <a:latin typeface="Canva Sans Bold"/>
              </a:rPr>
              <a:t>Usecase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sp>
        <p:nvSpPr>
          <p:cNvPr id="3" name="Freeform 3"/>
          <p:cNvSpPr/>
          <p:nvPr/>
        </p:nvSpPr>
        <p:spPr>
          <a:xfrm>
            <a:off x="729364" y="2219426"/>
            <a:ext cx="8016242" cy="2924074"/>
          </a:xfrm>
          <a:custGeom>
            <a:avLst/>
            <a:gdLst/>
            <a:ahLst/>
            <a:cxnLst/>
            <a:rect l="l" t="t" r="r" b="b"/>
            <a:pathLst>
              <a:path w="8016242" h="2924074">
                <a:moveTo>
                  <a:pt x="0" y="0"/>
                </a:moveTo>
                <a:lnTo>
                  <a:pt x="8016242" y="0"/>
                </a:lnTo>
                <a:lnTo>
                  <a:pt x="8016242" y="2924074"/>
                </a:lnTo>
                <a:lnTo>
                  <a:pt x="0" y="2924074"/>
                </a:lnTo>
                <a:lnTo>
                  <a:pt x="0" y="0"/>
                </a:lnTo>
                <a:close/>
              </a:path>
            </a:pathLst>
          </a:custGeom>
          <a:blipFill>
            <a:blip r:embed="rId3"/>
            <a:stretch>
              <a:fillRect r="-57432"/>
            </a:stretch>
          </a:blipFill>
        </p:spPr>
      </p:sp>
      <p:sp>
        <p:nvSpPr>
          <p:cNvPr id="4" name="Freeform 4"/>
          <p:cNvSpPr/>
          <p:nvPr/>
        </p:nvSpPr>
        <p:spPr>
          <a:xfrm>
            <a:off x="982247" y="5381625"/>
            <a:ext cx="7763360" cy="1912977"/>
          </a:xfrm>
          <a:custGeom>
            <a:avLst/>
            <a:gdLst/>
            <a:ahLst/>
            <a:cxnLst/>
            <a:rect l="l" t="t" r="r" b="b"/>
            <a:pathLst>
              <a:path w="7763360" h="1912977">
                <a:moveTo>
                  <a:pt x="0" y="0"/>
                </a:moveTo>
                <a:lnTo>
                  <a:pt x="7763359" y="0"/>
                </a:lnTo>
                <a:lnTo>
                  <a:pt x="7763359" y="1912977"/>
                </a:lnTo>
                <a:lnTo>
                  <a:pt x="0" y="1912977"/>
                </a:lnTo>
                <a:lnTo>
                  <a:pt x="0" y="0"/>
                </a:lnTo>
                <a:close/>
              </a:path>
            </a:pathLst>
          </a:custGeom>
          <a:blipFill>
            <a:blip r:embed="rId4"/>
            <a:stretch>
              <a:fillRect r="-62384"/>
            </a:stretch>
          </a:blipFill>
        </p:spPr>
      </p:sp>
      <p:sp>
        <p:nvSpPr>
          <p:cNvPr id="5" name="TextBox 5"/>
          <p:cNvSpPr txBox="1"/>
          <p:nvPr/>
        </p:nvSpPr>
        <p:spPr>
          <a:xfrm>
            <a:off x="982247" y="219074"/>
            <a:ext cx="8232032" cy="1571627"/>
          </a:xfrm>
          <a:prstGeom prst="rect">
            <a:avLst/>
          </a:prstGeom>
        </p:spPr>
        <p:txBody>
          <a:bodyPr lIns="0" tIns="0" rIns="0" bIns="0" rtlCol="0" anchor="t">
            <a:spAutoFit/>
          </a:bodyPr>
          <a:lstStyle/>
          <a:p>
            <a:pPr marL="0" lvl="0" indent="0">
              <a:lnSpc>
                <a:spcPts val="9600"/>
              </a:lnSpc>
            </a:pPr>
            <a:r>
              <a:rPr lang="en-US" sz="10000" spc="-600">
                <a:solidFill>
                  <a:srgbClr val="0B4E7C"/>
                </a:solidFill>
                <a:latin typeface="Rustic Printed"/>
              </a:rPr>
              <a:t>EVALUATION:</a:t>
            </a:r>
          </a:p>
        </p:txBody>
      </p:sp>
      <p:sp>
        <p:nvSpPr>
          <p:cNvPr id="6" name="TextBox 6"/>
          <p:cNvSpPr txBox="1"/>
          <p:nvPr/>
        </p:nvSpPr>
        <p:spPr>
          <a:xfrm>
            <a:off x="9260732" y="1171488"/>
            <a:ext cx="8336881" cy="5241925"/>
          </a:xfrm>
          <a:prstGeom prst="rect">
            <a:avLst/>
          </a:prstGeom>
        </p:spPr>
        <p:txBody>
          <a:bodyPr lIns="0" tIns="0" rIns="0" bIns="0" rtlCol="0" anchor="t">
            <a:spAutoFit/>
          </a:bodyPr>
          <a:lstStyle/>
          <a:p>
            <a:pPr>
              <a:lnSpc>
                <a:spcPts val="3499"/>
              </a:lnSpc>
              <a:spcBef>
                <a:spcPct val="0"/>
              </a:spcBef>
            </a:pPr>
            <a:r>
              <a:rPr lang="en-US" sz="2499" spc="-149">
                <a:solidFill>
                  <a:srgbClr val="155C94"/>
                </a:solidFill>
                <a:latin typeface="Canva Sans Bold"/>
              </a:rPr>
              <a:t>ACCURACY METRICS</a:t>
            </a:r>
          </a:p>
          <a:p>
            <a:pPr>
              <a:lnSpc>
                <a:spcPts val="3499"/>
              </a:lnSpc>
              <a:spcBef>
                <a:spcPct val="0"/>
              </a:spcBef>
            </a:pPr>
            <a:r>
              <a:rPr lang="en-US" sz="2499" spc="-149">
                <a:solidFill>
                  <a:srgbClr val="155C94"/>
                </a:solidFill>
                <a:latin typeface="Lexend Deca"/>
              </a:rPr>
              <a:t>TRAINING ACCURACY:</a:t>
            </a:r>
          </a:p>
          <a:p>
            <a:pPr marL="539749" lvl="1" indent="-269875">
              <a:lnSpc>
                <a:spcPts val="3499"/>
              </a:lnSpc>
              <a:buFont typeface="Arial"/>
              <a:buChar char="•"/>
            </a:pPr>
            <a:r>
              <a:rPr lang="en-US" sz="2499" spc="-149">
                <a:solidFill>
                  <a:srgbClr val="155C94"/>
                </a:solidFill>
                <a:latin typeface="Lexend Deca"/>
              </a:rPr>
              <a:t> MEASURE OF HOW WELL THE LOGISTIC REGRESSION MODEL FITS THE TRAINING DATA.</a:t>
            </a:r>
          </a:p>
          <a:p>
            <a:pPr>
              <a:lnSpc>
                <a:spcPts val="3499"/>
              </a:lnSpc>
              <a:spcBef>
                <a:spcPct val="0"/>
              </a:spcBef>
            </a:pPr>
            <a:r>
              <a:rPr lang="en-US" sz="2499" spc="-149">
                <a:solidFill>
                  <a:srgbClr val="155C94"/>
                </a:solidFill>
                <a:latin typeface="Lexend Deca"/>
              </a:rPr>
              <a:t>TESTING ACCURACY:</a:t>
            </a:r>
          </a:p>
          <a:p>
            <a:pPr marL="539749" lvl="1" indent="-269875">
              <a:lnSpc>
                <a:spcPts val="3499"/>
              </a:lnSpc>
              <a:buFont typeface="Arial"/>
              <a:buChar char="•"/>
            </a:pPr>
            <a:r>
              <a:rPr lang="en-US" sz="2499" spc="-149">
                <a:solidFill>
                  <a:srgbClr val="155C94"/>
                </a:solidFill>
                <a:latin typeface="Lexend Deca"/>
              </a:rPr>
              <a:t> EVALUATION OF THE MODEL'S PERFORMANCE ON UNSEEN DATA TO ASSESS GENERALIZATION CAPABILITY.</a:t>
            </a:r>
          </a:p>
          <a:p>
            <a:pPr>
              <a:lnSpc>
                <a:spcPts val="3499"/>
              </a:lnSpc>
              <a:spcBef>
                <a:spcPct val="0"/>
              </a:spcBef>
            </a:pPr>
            <a:r>
              <a:rPr lang="en-US" sz="2499" spc="-149">
                <a:solidFill>
                  <a:srgbClr val="155C94"/>
                </a:solidFill>
                <a:latin typeface="Lexend Deca"/>
              </a:rPr>
              <a:t>PRECISION, RECALL, AND F1-SCORE:</a:t>
            </a:r>
          </a:p>
          <a:p>
            <a:pPr marL="539749" lvl="1" indent="-269875">
              <a:lnSpc>
                <a:spcPts val="3499"/>
              </a:lnSpc>
              <a:buFont typeface="Arial"/>
              <a:buChar char="•"/>
            </a:pPr>
            <a:r>
              <a:rPr lang="en-US" sz="2499" spc="-149">
                <a:solidFill>
                  <a:srgbClr val="155C94"/>
                </a:solidFill>
                <a:latin typeface="Lexend Deca"/>
              </a:rPr>
              <a:t> METRICS TO EVALUATE THE MODEL'S ABILITY TO CORRECTLY IDENTIFY CHURN CASES AND MINIMIZE FALSE POSITIVES.</a:t>
            </a:r>
          </a:p>
        </p:txBody>
      </p:sp>
      <p:sp>
        <p:nvSpPr>
          <p:cNvPr id="7" name="TextBox 7"/>
          <p:cNvSpPr txBox="1"/>
          <p:nvPr/>
        </p:nvSpPr>
        <p:spPr>
          <a:xfrm>
            <a:off x="9260732" y="6610147"/>
            <a:ext cx="8453613" cy="2846705"/>
          </a:xfrm>
          <a:prstGeom prst="rect">
            <a:avLst/>
          </a:prstGeom>
        </p:spPr>
        <p:txBody>
          <a:bodyPr lIns="0" tIns="0" rIns="0" bIns="0" rtlCol="0" anchor="t">
            <a:spAutoFit/>
          </a:bodyPr>
          <a:lstStyle/>
          <a:p>
            <a:pPr>
              <a:lnSpc>
                <a:spcPts val="3359"/>
              </a:lnSpc>
              <a:spcBef>
                <a:spcPct val="0"/>
              </a:spcBef>
            </a:pPr>
            <a:r>
              <a:rPr lang="en-US" sz="2400" spc="-144">
                <a:solidFill>
                  <a:srgbClr val="155C94"/>
                </a:solidFill>
                <a:latin typeface="Lexend Deca"/>
              </a:rPr>
              <a:t>AFTER TRAINING, THE MODEL'S PERFORMANCE IS EVALUATED ON THE TESTING SET USING METRICS SUCH AS ACCURACY, PRECISION, RECALL, F1-SCORE, AND ROC-AUC. FOR EXAMPLE:</a:t>
            </a:r>
          </a:p>
          <a:p>
            <a:pPr marL="474979" lvl="1" indent="-237490" algn="just">
              <a:lnSpc>
                <a:spcPts val="3079"/>
              </a:lnSpc>
              <a:buFont typeface="Arial"/>
              <a:buChar char="•"/>
            </a:pPr>
            <a:r>
              <a:rPr lang="en-US" sz="2199" spc="-131">
                <a:solidFill>
                  <a:srgbClr val="155C94"/>
                </a:solidFill>
                <a:latin typeface="Lexend Deca"/>
              </a:rPr>
              <a:t>ACCURACY: 85%</a:t>
            </a:r>
          </a:p>
          <a:p>
            <a:pPr marL="474979" lvl="1" indent="-237490">
              <a:lnSpc>
                <a:spcPts val="3079"/>
              </a:lnSpc>
              <a:buFont typeface="Arial"/>
              <a:buChar char="•"/>
            </a:pPr>
            <a:r>
              <a:rPr lang="en-US" sz="2199" spc="-131">
                <a:solidFill>
                  <a:srgbClr val="155C94"/>
                </a:solidFill>
                <a:latin typeface="Lexend Deca"/>
              </a:rPr>
              <a:t>PRECISION: 82%</a:t>
            </a:r>
          </a:p>
          <a:p>
            <a:pPr marL="474979" lvl="1" indent="-237490">
              <a:lnSpc>
                <a:spcPts val="3079"/>
              </a:lnSpc>
              <a:buFont typeface="Arial"/>
              <a:buChar char="•"/>
            </a:pPr>
            <a:r>
              <a:rPr lang="en-US" sz="2199" spc="-131">
                <a:solidFill>
                  <a:srgbClr val="155C94"/>
                </a:solidFill>
                <a:latin typeface="Lexend Deca"/>
              </a:rPr>
              <a:t>RECALL: 88%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716</Words>
  <Application>Microsoft Office PowerPoint</Application>
  <PresentationFormat>Custom</PresentationFormat>
  <Paragraphs>78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-apple-system</vt:lpstr>
      <vt:lpstr>Canva Sans</vt:lpstr>
      <vt:lpstr>Rustic Printed</vt:lpstr>
      <vt:lpstr>Arial</vt:lpstr>
      <vt:lpstr>Canva Sans Bold</vt:lpstr>
      <vt:lpstr>Lexend Deca</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and Engineering-Data Science MAJOR PROJECT ON Artificial Intelligence Tool for Churn Prediction Model and Customer Segmentation using Unsupervised Learning.</dc:title>
  <dc:creator>Naveen .</dc:creator>
  <cp:lastModifiedBy>Naveen .</cp:lastModifiedBy>
  <cp:revision>2</cp:revision>
  <dcterms:created xsi:type="dcterms:W3CDTF">2006-08-16T00:00:00Z</dcterms:created>
  <dcterms:modified xsi:type="dcterms:W3CDTF">2024-03-24T04:25:03Z</dcterms:modified>
  <dc:identifier>DAF-_zBYaUI</dc:identifier>
</cp:coreProperties>
</file>